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1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290" r:id="rId3"/>
    <p:sldId id="293" r:id="rId4"/>
    <p:sldId id="295" r:id="rId5"/>
    <p:sldId id="298" r:id="rId6"/>
    <p:sldId id="289" r:id="rId7"/>
    <p:sldId id="280" r:id="rId8"/>
    <p:sldId id="282" r:id="rId9"/>
    <p:sldId id="285" r:id="rId10"/>
    <p:sldId id="284" r:id="rId11"/>
    <p:sldId id="283" r:id="rId12"/>
    <p:sldId id="278" r:id="rId13"/>
    <p:sldId id="279" r:id="rId14"/>
    <p:sldId id="300" r:id="rId15"/>
  </p:sldIdLst>
  <p:sldSz cx="9144000" cy="6858000" type="screen4x3"/>
  <p:notesSz cx="6669088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EA6"/>
    <a:srgbClr val="F08D7C"/>
    <a:srgbClr val="F9C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72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6.2327825252976886E-2"/>
          <c:w val="0.74896987252313507"/>
          <c:h val="0.6687009266544170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0"/>
              <c:layout>
                <c:manualLayout>
                  <c:x val="-6.3821171545313332E-2"/>
                  <c:y val="-5.33412954116208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9E-4272-97ED-F8A316BE9CE4}"/>
                </c:ext>
              </c:extLst>
            </c:dLbl>
            <c:dLbl>
              <c:idx val="1"/>
              <c:layout>
                <c:manualLayout>
                  <c:x val="-5.1528666127044084E-2"/>
                  <c:y val="-7.9456225293964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9E-4272-97ED-F8A316BE9CE4}"/>
                </c:ext>
              </c:extLst>
            </c:dLbl>
            <c:dLbl>
              <c:idx val="2"/>
              <c:layout>
                <c:manualLayout>
                  <c:x val="-4.5725959902162563E-2"/>
                  <c:y val="-7.0119001114571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9E-4272-97ED-F8A316BE9CE4}"/>
                </c:ext>
              </c:extLst>
            </c:dLbl>
            <c:dLbl>
              <c:idx val="3"/>
              <c:layout>
                <c:manualLayout>
                  <c:x val="-5.0950467584730513E-2"/>
                  <c:y val="-5.820769018496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9E-4272-97ED-F8A316BE9CE4}"/>
                </c:ext>
              </c:extLst>
            </c:dLbl>
            <c:dLbl>
              <c:idx val="4"/>
              <c:layout>
                <c:manualLayout>
                  <c:x val="-6.4934804422083645E-2"/>
                  <c:y val="-6.1857374270242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9E-4272-97ED-F8A316BE9CE4}"/>
                </c:ext>
              </c:extLst>
            </c:dLbl>
            <c:dLbl>
              <c:idx val="5"/>
              <c:layout>
                <c:manualLayout>
                  <c:x val="-3.3455277455944074E-3"/>
                  <c:y val="-2.77209342331139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19E-4272-97ED-F8A316BE9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88.6</c:v>
                </c:pt>
                <c:pt idx="1">
                  <c:v>91.8</c:v>
                </c:pt>
                <c:pt idx="2">
                  <c:v>89.6</c:v>
                </c:pt>
                <c:pt idx="3">
                  <c:v>88.2</c:v>
                </c:pt>
                <c:pt idx="4">
                  <c:v>86.2</c:v>
                </c:pt>
                <c:pt idx="5">
                  <c:v>86.2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19E-4272-97ED-F8A316BE9C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Нижегородская область</c:v>
                </c:pt>
              </c:strCache>
            </c:strRef>
          </c:tx>
          <c:dLbls>
            <c:dLbl>
              <c:idx val="0"/>
              <c:layout>
                <c:manualLayout>
                  <c:x val="-6.1855340588258943E-2"/>
                  <c:y val="7.1390813207134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19E-4272-97ED-F8A316BE9CE4}"/>
                </c:ext>
              </c:extLst>
            </c:dLbl>
            <c:dLbl>
              <c:idx val="1"/>
              <c:layout>
                <c:manualLayout>
                  <c:x val="-5.2048008775039047E-2"/>
                  <c:y val="6.1799137013450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19E-4272-97ED-F8A316BE9CE4}"/>
                </c:ext>
              </c:extLst>
            </c:dLbl>
            <c:dLbl>
              <c:idx val="2"/>
              <c:layout>
                <c:manualLayout>
                  <c:x val="-5.9899649598016726E-2"/>
                  <c:y val="6.0917962520293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19E-4272-97ED-F8A316BE9CE4}"/>
                </c:ext>
              </c:extLst>
            </c:dLbl>
            <c:dLbl>
              <c:idx val="3"/>
              <c:layout>
                <c:manualLayout>
                  <c:x val="-4.9524038775233092E-2"/>
                  <c:y val="6.40712859861449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19E-4272-97ED-F8A316BE9CE4}"/>
                </c:ext>
              </c:extLst>
            </c:dLbl>
            <c:dLbl>
              <c:idx val="4"/>
              <c:layout>
                <c:manualLayout>
                  <c:x val="-5.0937241541063431E-2"/>
                  <c:y val="4.47893782411274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19E-4272-97ED-F8A316BE9CE4}"/>
                </c:ext>
              </c:extLst>
            </c:dLbl>
            <c:dLbl>
              <c:idx val="5"/>
              <c:layout>
                <c:manualLayout>
                  <c:x val="-3.3455277455944074E-3"/>
                  <c:y val="-1.7793273865627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19E-4272-97ED-F8A316BE9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87.9</c:v>
                </c:pt>
                <c:pt idx="1">
                  <c:v>89.4</c:v>
                </c:pt>
                <c:pt idx="2">
                  <c:v>86.3</c:v>
                </c:pt>
                <c:pt idx="3">
                  <c:v>85.1</c:v>
                </c:pt>
                <c:pt idx="4">
                  <c:v>82.7</c:v>
                </c:pt>
                <c:pt idx="5">
                  <c:v>81.8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19E-4272-97ED-F8A316BE9C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Приволжский ФО</c:v>
                </c:pt>
              </c:strCache>
            </c:strRef>
          </c:tx>
          <c:dLbls>
            <c:dLbl>
              <c:idx val="0"/>
              <c:layout>
                <c:manualLayout>
                  <c:x val="-4.610444518510276E-2"/>
                  <c:y val="7.8241306521497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19E-4272-97ED-F8A316BE9CE4}"/>
                </c:ext>
              </c:extLst>
            </c:dLbl>
            <c:dLbl>
              <c:idx val="1"/>
              <c:layout>
                <c:manualLayout>
                  <c:x val="-5.1586640285118397E-2"/>
                  <c:y val="7.3587253745999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19E-4272-97ED-F8A316BE9CE4}"/>
                </c:ext>
              </c:extLst>
            </c:dLbl>
            <c:dLbl>
              <c:idx val="2"/>
              <c:layout>
                <c:manualLayout>
                  <c:x val="-4.4621364821898123E-2"/>
                  <c:y val="-6.5114628840523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19E-4272-97ED-F8A316BE9CE4}"/>
                </c:ext>
              </c:extLst>
            </c:dLbl>
            <c:dLbl>
              <c:idx val="3"/>
              <c:layout>
                <c:manualLayout>
                  <c:x val="-3.7477317335111185E-2"/>
                  <c:y val="-7.3845289591479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19E-4272-97ED-F8A316BE9CE4}"/>
                </c:ext>
              </c:extLst>
            </c:dLbl>
            <c:dLbl>
              <c:idx val="4"/>
              <c:layout>
                <c:manualLayout>
                  <c:x val="-2.239610060963244E-2"/>
                  <c:y val="-5.6893320097050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19E-4272-97ED-F8A316BE9CE4}"/>
                </c:ext>
              </c:extLst>
            </c:dLbl>
            <c:dLbl>
              <c:idx val="5"/>
              <c:layout>
                <c:manualLayout>
                  <c:x val="-1.6797075457224232E-2"/>
                  <c:y val="-7.3961316126165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19E-4272-97ED-F8A316BE9C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Лист1!$D$2:$D$7</c:f>
              <c:numCache>
                <c:formatCode>0.0</c:formatCode>
                <c:ptCount val="6"/>
                <c:pt idx="0">
                  <c:v>95.7</c:v>
                </c:pt>
                <c:pt idx="1">
                  <c:v>97</c:v>
                </c:pt>
                <c:pt idx="2">
                  <c:v>93.9</c:v>
                </c:pt>
                <c:pt idx="3">
                  <c:v>92</c:v>
                </c:pt>
                <c:pt idx="4">
                  <c:v>90.5</c:v>
                </c:pt>
                <c:pt idx="5">
                  <c:v>90.5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419E-4272-97ED-F8A316BE9C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449920"/>
        <c:axId val="104451456"/>
      </c:lineChart>
      <c:catAx>
        <c:axId val="104449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4451456"/>
        <c:crosses val="autoZero"/>
        <c:auto val="1"/>
        <c:lblAlgn val="ctr"/>
        <c:lblOffset val="100"/>
        <c:noMultiLvlLbl val="0"/>
      </c:catAx>
      <c:valAx>
        <c:axId val="104451456"/>
        <c:scaling>
          <c:orientation val="minMax"/>
          <c:max val="100"/>
          <c:min val="80"/>
        </c:scaling>
        <c:delete val="0"/>
        <c:axPos val="l"/>
        <c:numFmt formatCode="0.0" sourceLinked="1"/>
        <c:majorTickMark val="out"/>
        <c:minorTickMark val="none"/>
        <c:tickLblPos val="none"/>
        <c:crossAx val="104449920"/>
        <c:crosses val="autoZero"/>
        <c:crossBetween val="between"/>
        <c:majorUnit val="5"/>
      </c:valAx>
    </c:plotArea>
    <c:legend>
      <c:legendPos val="r"/>
      <c:legendEntry>
        <c:idx val="0"/>
        <c:txPr>
          <a:bodyPr/>
          <a:lstStyle/>
          <a:p>
            <a:pPr>
              <a:defRPr sz="800" b="1">
                <a:solidFill>
                  <a:schemeClr val="tx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00" b="1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800" b="1"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6117777037119516"/>
          <c:y val="0.15803620386265382"/>
          <c:w val="0.2291282009230014"/>
          <c:h val="0.57761055223254765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 rtl="0">
              <a:defRPr lang="ru-RU" sz="1000" b="0" i="0" u="none" strike="noStrike" kern="1200" baseline="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r>
              <a:rPr lang="ru-RU" sz="1000" b="0" i="0" u="none" strike="noStrike" kern="1200" baseline="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Количество прошедших обучение, чел.</a:t>
            </a:r>
          </a:p>
        </c:rich>
      </c:tx>
      <c:layout>
        <c:manualLayout>
          <c:xMode val="edge"/>
          <c:yMode val="edge"/>
          <c:x val="0.22650848623657199"/>
          <c:y val="9.305906125432768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83-4453-9BCB-96AA0896C45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2019, 1 кв.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83-4453-9BCB-96AA0896C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2913920"/>
        <c:axId val="122915456"/>
      </c:barChart>
      <c:catAx>
        <c:axId val="1229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2915456"/>
        <c:crosses val="autoZero"/>
        <c:auto val="1"/>
        <c:lblAlgn val="ctr"/>
        <c:lblOffset val="100"/>
        <c:noMultiLvlLbl val="0"/>
      </c:catAx>
      <c:valAx>
        <c:axId val="122915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229139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 rtl="0">
              <a:defRPr lang="ru-RU" sz="1000" b="0" i="0" u="none" strike="noStrike" kern="1200" baseline="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r>
              <a:rPr lang="ru-RU" sz="1000" b="0" i="0" u="none" strike="noStrike" kern="1200" baseline="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Объем ассигнований на подготовку специалистов, тыс.руб.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E-49C6-84BF-14CAACFD5E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2019, 1 кв.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E-49C6-84BF-14CAACFD5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2990592"/>
        <c:axId val="122992128"/>
      </c:barChart>
      <c:catAx>
        <c:axId val="12299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2992128"/>
        <c:crosses val="autoZero"/>
        <c:auto val="1"/>
        <c:lblAlgn val="ctr"/>
        <c:lblOffset val="100"/>
        <c:noMultiLvlLbl val="0"/>
      </c:catAx>
      <c:valAx>
        <c:axId val="122992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22990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Контингент</a:t>
            </a:r>
          </a:p>
        </c:rich>
      </c:tx>
      <c:layout>
        <c:manualLayout>
          <c:xMode val="edge"/>
          <c:yMode val="edge"/>
          <c:x val="0.20783252843633704"/>
          <c:y val="0"/>
        </c:manualLayout>
      </c:layout>
      <c:overlay val="1"/>
    </c:title>
    <c:autoTitleDeleted val="0"/>
    <c:view3D>
      <c:rotX val="15"/>
      <c:rotY val="20"/>
      <c:rAngAx val="0"/>
    </c:view3D>
    <c:floor>
      <c:thickness val="0"/>
    </c:floor>
    <c:sideWall>
      <c:thickness val="0"/>
      <c:spPr>
        <a:solidFill>
          <a:schemeClr val="accent2">
            <a:lumMod val="20000"/>
            <a:lumOff val="80000"/>
            <a:alpha val="50000"/>
          </a:schemeClr>
        </a:solidFill>
      </c:spPr>
    </c:sideWall>
    <c:backWall>
      <c:thickness val="0"/>
      <c:spPr>
        <a:solidFill>
          <a:schemeClr val="accent2">
            <a:lumMod val="20000"/>
            <a:lumOff val="80000"/>
            <a:alpha val="50000"/>
          </a:schemeClr>
        </a:solidFill>
      </c:spPr>
    </c:backWall>
    <c:plotArea>
      <c:layout>
        <c:manualLayout>
          <c:layoutTarget val="inner"/>
          <c:xMode val="edge"/>
          <c:yMode val="edge"/>
          <c:x val="3.5705552471322441E-2"/>
          <c:y val="0.27891779385623838"/>
          <c:w val="0.93455252687912549"/>
          <c:h val="0.60818806590934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'Приобретение земельных участков'!$A$4</c:f>
              <c:strCache>
                <c:ptCount val="1"/>
                <c:pt idx="0">
                  <c:v>бюджет</c:v>
                </c:pt>
              </c:strCache>
            </c:strRef>
          </c:tx>
          <c:spPr>
            <a:solidFill>
              <a:schemeClr val="accent2">
                <a:lumMod val="75000"/>
                <a:alpha val="86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'Приобретение земельных участков'!$B$2:$D$2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'Приобретение земельных участков'!$B$4:$D$4</c:f>
              <c:numCache>
                <c:formatCode>General</c:formatCode>
                <c:ptCount val="3"/>
                <c:pt idx="0">
                  <c:v>3174</c:v>
                </c:pt>
                <c:pt idx="1">
                  <c:v>3024</c:v>
                </c:pt>
                <c:pt idx="2">
                  <c:v>2909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5-40B0-A087-EEA76B36A09C}"/>
            </c:ext>
          </c:extLst>
        </c:ser>
        <c:ser>
          <c:idx val="1"/>
          <c:order val="1"/>
          <c:tx>
            <c:strRef>
              <c:f>'Приобретение земельных участков'!$A$3</c:f>
              <c:strCache>
                <c:ptCount val="1"/>
                <c:pt idx="0">
                  <c:v>внебюджет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300302480142517E-2"/>
                  <c:y val="0.12676542884124017"/>
                </c:manualLayout>
              </c:layout>
              <c:tx>
                <c:rich>
                  <a:bodyPr/>
                  <a:lstStyle/>
                  <a:p>
                    <a:r>
                      <a:rPr lang="en-US" sz="900" b="1" dirty="0"/>
                      <a:t>2364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A45-40B0-A087-EEA76B36A09C}"/>
                </c:ext>
              </c:extLst>
            </c:dLbl>
            <c:dLbl>
              <c:idx val="1"/>
              <c:layout>
                <c:manualLayout>
                  <c:x val="1.545045372021378E-2"/>
                  <c:y val="0.12125388845683822"/>
                </c:manualLayout>
              </c:layout>
              <c:spPr/>
              <c:txPr>
                <a:bodyPr/>
                <a:lstStyle/>
                <a:p>
                  <a:pPr>
                    <a:defRPr sz="9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A45-40B0-A087-EEA76B36A09C}"/>
                </c:ext>
              </c:extLst>
            </c:dLbl>
            <c:dLbl>
              <c:idx val="2"/>
              <c:layout>
                <c:manualLayout>
                  <c:x val="0"/>
                  <c:y val="0.14881159037884681"/>
                </c:manualLayout>
              </c:layout>
              <c:spPr/>
              <c:txPr>
                <a:bodyPr/>
                <a:lstStyle/>
                <a:p>
                  <a:pPr>
                    <a:defRPr sz="9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45-40B0-A087-EEA76B36A09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'Приобретение земельных участков'!$B$2:$D$2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'Приобретение земельных участков'!$B$3:$D$3</c:f>
              <c:numCache>
                <c:formatCode>General</c:formatCode>
                <c:ptCount val="3"/>
                <c:pt idx="0">
                  <c:v>2364</c:v>
                </c:pt>
                <c:pt idx="1">
                  <c:v>2443</c:v>
                </c:pt>
                <c:pt idx="2">
                  <c:v>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45-40B0-A087-EEA76B36A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shape val="box"/>
        <c:axId val="123183488"/>
        <c:axId val="123185024"/>
        <c:axId val="0"/>
      </c:bar3DChart>
      <c:catAx>
        <c:axId val="123183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123185024"/>
        <c:crosses val="autoZero"/>
        <c:auto val="1"/>
        <c:lblAlgn val="ctr"/>
        <c:lblOffset val="100"/>
        <c:noMultiLvlLbl val="0"/>
      </c:catAx>
      <c:valAx>
        <c:axId val="123185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3183488"/>
        <c:crosses val="autoZero"/>
        <c:crossBetween val="between"/>
        <c:majorUnit val="50"/>
      </c:valAx>
    </c:plotArea>
    <c:legend>
      <c:legendPos val="t"/>
      <c:layout>
        <c:manualLayout>
          <c:xMode val="edge"/>
          <c:yMode val="edge"/>
          <c:x val="9.2608640818314422E-2"/>
          <c:y val="0.12534327783024121"/>
          <c:w val="0.7220795905183699"/>
          <c:h val="9.805507721364323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1600">
                <a:latin typeface="Century Gothic" panose="020B0502020202020204" pitchFamily="34" charset="0"/>
              </a:defRPr>
            </a:pPr>
            <a:r>
              <a:rPr lang="ru-RU" sz="1600" dirty="0" smtClean="0">
                <a:latin typeface="Century Gothic" panose="020B0502020202020204" pitchFamily="34" charset="0"/>
              </a:rPr>
              <a:t>Выпуск</a:t>
            </a:r>
          </a:p>
        </c:rich>
      </c:tx>
      <c:layout/>
      <c:overlay val="1"/>
    </c:title>
    <c:autoTitleDeleted val="0"/>
    <c:view3D>
      <c:rotX val="15"/>
      <c:rotY val="20"/>
      <c:rAngAx val="0"/>
    </c:view3D>
    <c:floor>
      <c:thickness val="0"/>
    </c:floor>
    <c:sideWall>
      <c:thickness val="0"/>
      <c:spPr>
        <a:solidFill>
          <a:schemeClr val="accent6">
            <a:lumMod val="20000"/>
            <a:lumOff val="80000"/>
            <a:alpha val="60000"/>
          </a:schemeClr>
        </a:solidFill>
      </c:spPr>
    </c:sideWall>
    <c:backWall>
      <c:thickness val="0"/>
      <c:spPr>
        <a:solidFill>
          <a:schemeClr val="accent6">
            <a:lumMod val="20000"/>
            <a:lumOff val="80000"/>
            <a:alpha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3.0555555555555582E-2"/>
          <c:y val="0.20654608638255956"/>
          <c:w val="0.9551458880140018"/>
          <c:h val="0.689017080539438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'Приобретение земельных участков'!$A$14</c:f>
              <c:strCache>
                <c:ptCount val="1"/>
                <c:pt idx="0">
                  <c:v>бюджет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'Приобретение земельных участков'!$B$13:$D$13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'Приобретение земельных участков'!$B$14:$D$14</c:f>
              <c:numCache>
                <c:formatCode>General</c:formatCode>
                <c:ptCount val="3"/>
                <c:pt idx="0">
                  <c:v>773</c:v>
                </c:pt>
                <c:pt idx="1">
                  <c:v>856</c:v>
                </c:pt>
                <c:pt idx="2">
                  <c:v>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0-4A44-B335-ECECF5143F97}"/>
            </c:ext>
          </c:extLst>
        </c:ser>
        <c:ser>
          <c:idx val="1"/>
          <c:order val="1"/>
          <c:tx>
            <c:strRef>
              <c:f>'Приобретение земельных участков'!$A$15</c:f>
              <c:strCache>
                <c:ptCount val="1"/>
                <c:pt idx="0">
                  <c:v>внебюджет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566868638527387E-2"/>
                  <c:y val="0.12093894329201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80-4A44-B335-ECECF5143F97}"/>
                </c:ext>
              </c:extLst>
            </c:dLbl>
            <c:dLbl>
              <c:idx val="1"/>
              <c:layout>
                <c:manualLayout>
                  <c:x val="4.5222895461757727E-3"/>
                  <c:y val="0.12093894329201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380-4A44-B335-ECECF5143F97}"/>
                </c:ext>
              </c:extLst>
            </c:dLbl>
            <c:dLbl>
              <c:idx val="2"/>
              <c:layout>
                <c:manualLayout>
                  <c:x val="9.0445790923515609E-3"/>
                  <c:y val="0.136056311203516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80-4A44-B335-ECECF5143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'Приобретение земельных участков'!$B$13:$D$13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'Приобретение земельных участков'!$B$15:$D$15</c:f>
              <c:numCache>
                <c:formatCode>General</c:formatCode>
                <c:ptCount val="3"/>
                <c:pt idx="0">
                  <c:v>657</c:v>
                </c:pt>
                <c:pt idx="1">
                  <c:v>597</c:v>
                </c:pt>
                <c:pt idx="2">
                  <c:v>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80-4A44-B335-ECECF5143F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shape val="box"/>
        <c:axId val="123379072"/>
        <c:axId val="123401344"/>
        <c:axId val="0"/>
      </c:bar3DChart>
      <c:catAx>
        <c:axId val="12337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 b="0">
                <a:latin typeface="Century Gothic" panose="020B0502020202020204" pitchFamily="34" charset="0"/>
              </a:defRPr>
            </a:pPr>
            <a:endParaRPr lang="ru-RU"/>
          </a:p>
        </c:txPr>
        <c:crossAx val="123401344"/>
        <c:crosses val="autoZero"/>
        <c:auto val="1"/>
        <c:lblAlgn val="ctr"/>
        <c:lblOffset val="100"/>
        <c:noMultiLvlLbl val="0"/>
      </c:catAx>
      <c:valAx>
        <c:axId val="1234013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2337907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050">
                <a:latin typeface="Century Gothic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50">
                <a:latin typeface="Century Gothic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0000142434316407E-2"/>
          <c:y val="0.14694716460075871"/>
          <c:w val="0.66571520543301654"/>
          <c:h val="9.2643277731045609E-2"/>
        </c:manualLayout>
      </c:layout>
      <c:overlay val="0"/>
      <c:txPr>
        <a:bodyPr/>
        <a:lstStyle/>
        <a:p>
          <a:pPr>
            <a:defRPr sz="1100"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9434630720091"/>
          <c:y val="0.10306493722919675"/>
          <c:w val="0.78411503660087412"/>
          <c:h val="0.601287819871866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Арзамасский медицинский колледж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0.36000000000000032</c:v>
                </c:pt>
                <c:pt idx="1">
                  <c:v>0.47000000000000008</c:v>
                </c:pt>
                <c:pt idx="2">
                  <c:v>0.42000000000000032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3-475D-ACD0-B60467857A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Нижегородский медицинский колледж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0%</c:formatCode>
                <c:ptCount val="3"/>
                <c:pt idx="0">
                  <c:v>0.72000000000000064</c:v>
                </c:pt>
                <c:pt idx="1">
                  <c:v>0.70000000000000062</c:v>
                </c:pt>
                <c:pt idx="2">
                  <c:v>0.66000000000000125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3-475D-ACD0-B60467857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493376"/>
        <c:axId val="123495168"/>
      </c:barChart>
      <c:catAx>
        <c:axId val="12349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495168"/>
        <c:crosses val="autoZero"/>
        <c:auto val="1"/>
        <c:lblAlgn val="ctr"/>
        <c:lblOffset val="100"/>
        <c:noMultiLvlLbl val="0"/>
      </c:catAx>
      <c:valAx>
        <c:axId val="12349516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2349337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8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00"/>
            </a:pPr>
            <a:endParaRPr lang="ru-RU"/>
          </a:p>
        </c:txPr>
      </c:legendEntry>
      <c:layout>
        <c:manualLayout>
          <c:xMode val="edge"/>
          <c:yMode val="edge"/>
          <c:x val="4.9943524793541534E-2"/>
          <c:y val="0.81837335534147004"/>
          <c:w val="0.89031465639620289"/>
          <c:h val="0.14383322487977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Контингент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Акушерское дело</c:v>
                </c:pt>
                <c:pt idx="1">
                  <c:v>Лабораторная диагностика</c:v>
                </c:pt>
                <c:pt idx="2">
                  <c:v>Лечебное дело</c:v>
                </c:pt>
                <c:pt idx="3">
                  <c:v>Медико-профилактическое дело</c:v>
                </c:pt>
                <c:pt idx="4">
                  <c:v>Медицинский массаж</c:v>
                </c:pt>
                <c:pt idx="5">
                  <c:v>Сестринское дело</c:v>
                </c:pt>
                <c:pt idx="6">
                  <c:v>Стоматология ортопедическая</c:v>
                </c:pt>
                <c:pt idx="7">
                  <c:v>Стоматология профилактическая</c:v>
                </c:pt>
                <c:pt idx="8">
                  <c:v>Фармация</c:v>
                </c:pt>
              </c:strCache>
            </c:strRef>
          </c:cat>
          <c:val>
            <c:numRef>
              <c:f>Лист1!$B$2:$B$10</c:f>
            </c:numRef>
          </c:val>
          <c:extLst>
            <c:ext xmlns:c16="http://schemas.microsoft.com/office/drawing/2014/chart" uri="{C3380CC4-5D6E-409C-BE32-E72D297353CC}">
              <c16:uniqueId val="{00000000-5A0A-41E1-8DCA-E635725D88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Акушерское дело</c:v>
                </c:pt>
                <c:pt idx="1">
                  <c:v>Лабораторная диагностика</c:v>
                </c:pt>
                <c:pt idx="2">
                  <c:v>Лечебное дело</c:v>
                </c:pt>
                <c:pt idx="3">
                  <c:v>Медико-профилактическое дело</c:v>
                </c:pt>
                <c:pt idx="4">
                  <c:v>Медицинский массаж</c:v>
                </c:pt>
                <c:pt idx="5">
                  <c:v>Сестринское дело</c:v>
                </c:pt>
                <c:pt idx="6">
                  <c:v>Стоматология ортопедическая</c:v>
                </c:pt>
                <c:pt idx="7">
                  <c:v>Стоматология профилактическая</c:v>
                </c:pt>
                <c:pt idx="8">
                  <c:v>Фармация</c:v>
                </c:pt>
              </c:strCache>
            </c:strRef>
          </c:cat>
          <c:val>
            <c:numRef>
              <c:f>Лист1!$C$2:$C$10</c:f>
              <c:numCache>
                <c:formatCode>0.00%</c:formatCode>
                <c:ptCount val="9"/>
                <c:pt idx="0">
                  <c:v>8.8715400993612872E-3</c:v>
                </c:pt>
                <c:pt idx="1">
                  <c:v>3.8679914833215055E-2</c:v>
                </c:pt>
                <c:pt idx="2">
                  <c:v>0.12686302342086586</c:v>
                </c:pt>
                <c:pt idx="3">
                  <c:v>8.3392476933995766E-3</c:v>
                </c:pt>
                <c:pt idx="4">
                  <c:v>5.3229240596167383E-3</c:v>
                </c:pt>
                <c:pt idx="5">
                  <c:v>0.61426543647977527</c:v>
                </c:pt>
                <c:pt idx="6">
                  <c:v>3.7083037615330119E-2</c:v>
                </c:pt>
                <c:pt idx="7">
                  <c:v>1.5791341376863027E-2</c:v>
                </c:pt>
                <c:pt idx="8">
                  <c:v>0.14478353442157571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0A-41E1-8DCA-E635725D8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Контингент</a:t>
            </a:r>
          </a:p>
        </c:rich>
      </c:tx>
      <c:layout/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2033</c:v>
                </c:pt>
                <c:pt idx="1">
                  <c:v>2116</c:v>
                </c:pt>
                <c:pt idx="2">
                  <c:v>2204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7-49EF-BF5B-0F5142F47E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внебюджет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4.6685989138461739E-2"/>
                  <c:y val="3.023473582300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BA7-49EF-BF5B-0F5142F47E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2285</c:v>
                </c:pt>
                <c:pt idx="1">
                  <c:v>2292</c:v>
                </c:pt>
                <c:pt idx="2">
                  <c:v>2113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A7-49EF-BF5B-0F5142F47E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3562624"/>
        <c:axId val="123576704"/>
        <c:axId val="0"/>
      </c:bar3DChart>
      <c:catAx>
        <c:axId val="12356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576704"/>
        <c:crosses val="autoZero"/>
        <c:auto val="1"/>
        <c:lblAlgn val="ctr"/>
        <c:lblOffset val="100"/>
        <c:noMultiLvlLbl val="0"/>
      </c:catAx>
      <c:valAx>
        <c:axId val="1235767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35626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Выпуск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02051818803845E-2"/>
          <c:y val="0.13656703309241944"/>
          <c:w val="0.89789146235213702"/>
          <c:h val="0.60062095202635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336</c:v>
                </c:pt>
                <c:pt idx="1">
                  <c:v>292</c:v>
                </c:pt>
                <c:pt idx="2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3-4B6C-9602-C1EAF4BE425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384</c:v>
                </c:pt>
                <c:pt idx="1">
                  <c:v>394</c:v>
                </c:pt>
                <c:pt idx="2">
                  <c:v>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3-4B6C-9602-C1EAF4BE42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3615104"/>
        <c:axId val="123616640"/>
        <c:axId val="0"/>
      </c:bar3DChart>
      <c:catAx>
        <c:axId val="12361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616640"/>
        <c:crosses val="autoZero"/>
        <c:auto val="1"/>
        <c:lblAlgn val="ctr"/>
        <c:lblOffset val="100"/>
        <c:noMultiLvlLbl val="0"/>
      </c:catAx>
      <c:valAx>
        <c:axId val="123616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3615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449348539817729E-2"/>
          <c:y val="2.7800938369665035E-2"/>
          <c:w val="0.72639763750786623"/>
          <c:h val="0.75573864612931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выделено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367562789600003E-2"/>
                  <c:y val="-1.80762740634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2FB-45FF-9166-FFBDAC594482}"/>
                </c:ext>
              </c:extLst>
            </c:dLbl>
            <c:dLbl>
              <c:idx val="1"/>
              <c:layout>
                <c:manualLayout>
                  <c:x val="-2.6247731848143187E-2"/>
                  <c:y val="8.9534740527731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FB-45FF-9166-FFBDAC594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160</c:v>
                </c:pt>
                <c:pt idx="1">
                  <c:v>191</c:v>
                </c:pt>
                <c:pt idx="2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FB-45FF-9166-FFBDAC59448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востребовано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292167160009392E-2"/>
                  <c:y val="0.127696318262907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FB-45FF-9166-FFBDAC594482}"/>
                </c:ext>
              </c:extLst>
            </c:dLbl>
            <c:dLbl>
              <c:idx val="1"/>
              <c:layout>
                <c:manualLayout>
                  <c:x val="1.7537741496390223E-2"/>
                  <c:y val="0.154504736134409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2FB-45FF-9166-FFBDAC594482}"/>
                </c:ext>
              </c:extLst>
            </c:dLbl>
            <c:dLbl>
              <c:idx val="2"/>
              <c:layout>
                <c:manualLayout>
                  <c:x val="6.3492694163492782E-3"/>
                  <c:y val="0.16683516055595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2FB-45FF-9166-FFBDAC594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160</c:v>
                </c:pt>
                <c:pt idx="1">
                  <c:v>190</c:v>
                </c:pt>
                <c:pt idx="2">
                  <c:v>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FB-45FF-9166-FFBDAC594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643392"/>
        <c:axId val="123644928"/>
        <c:axId val="0"/>
      </c:bar3DChart>
      <c:catAx>
        <c:axId val="123643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23644928"/>
        <c:crosses val="autoZero"/>
        <c:auto val="1"/>
        <c:lblAlgn val="ctr"/>
        <c:lblOffset val="100"/>
        <c:noMultiLvlLbl val="0"/>
      </c:catAx>
      <c:valAx>
        <c:axId val="1236449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23643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3996956888779009"/>
          <c:y val="0.29932794666725226"/>
          <c:w val="0.23682892205073242"/>
          <c:h val="0.3521971783085211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6.2327825252976594E-2"/>
          <c:w val="0.74896987252313574"/>
          <c:h val="0.668700926654417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dLbls>
            <c:dLbl>
              <c:idx val="0"/>
              <c:layout>
                <c:manualLayout>
                  <c:x val="-5.2623121240497103E-2"/>
                  <c:y val="-7.04097394196343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EC0-4FE8-B8FE-084945F54073}"/>
                </c:ext>
              </c:extLst>
            </c:dLbl>
            <c:dLbl>
              <c:idx val="1"/>
              <c:layout>
                <c:manualLayout>
                  <c:x val="-4.8729153550840003E-2"/>
                  <c:y val="-7.3766445305360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EC0-4FE8-B8FE-084945F54073}"/>
                </c:ext>
              </c:extLst>
            </c:dLbl>
            <c:dLbl>
              <c:idx val="2"/>
              <c:layout>
                <c:manualLayout>
                  <c:x val="-4.572595990216255E-2"/>
                  <c:y val="-8.1497665133981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EC0-4FE8-B8FE-084945F54073}"/>
                </c:ext>
              </c:extLst>
            </c:dLbl>
            <c:dLbl>
              <c:idx val="3"/>
              <c:layout>
                <c:manualLayout>
                  <c:x val="-5.3749980160934498E-2"/>
                  <c:y val="-7.527568621407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EC0-4FE8-B8FE-084945F54073}"/>
                </c:ext>
              </c:extLst>
            </c:dLbl>
            <c:dLbl>
              <c:idx val="4"/>
              <c:layout>
                <c:manualLayout>
                  <c:x val="-5.6536266693471462E-2"/>
                  <c:y val="-7.3235590310754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EC0-4FE8-B8FE-084945F54073}"/>
                </c:ext>
              </c:extLst>
            </c:dLbl>
            <c:dLbl>
              <c:idx val="5"/>
              <c:layout>
                <c:manualLayout>
                  <c:x val="-3.9739191236247119E-2"/>
                  <c:y val="-7.8924922320458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EC0-4FE8-B8FE-084945F54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40.200000000000003</c:v>
                </c:pt>
                <c:pt idx="1">
                  <c:v>37.1</c:v>
                </c:pt>
                <c:pt idx="2">
                  <c:v>37.200000000000003</c:v>
                </c:pt>
                <c:pt idx="3">
                  <c:v>37.200000000000003</c:v>
                </c:pt>
                <c:pt idx="4">
                  <c:v>37.4</c:v>
                </c:pt>
                <c:pt idx="5">
                  <c:v>37.4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C0-4FE8-B8FE-084945F540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Нижегородская область</c:v>
                </c:pt>
              </c:strCache>
            </c:strRef>
          </c:tx>
          <c:dLbls>
            <c:dLbl>
              <c:idx val="0"/>
              <c:layout>
                <c:manualLayout>
                  <c:x val="-5.3456802859647171E-2"/>
                  <c:y val="7.1390813207134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EC0-4FE8-B8FE-084945F54073}"/>
                </c:ext>
              </c:extLst>
            </c:dLbl>
            <c:dLbl>
              <c:idx val="1"/>
              <c:layout>
                <c:manualLayout>
                  <c:x val="-5.4847521351243538E-2"/>
                  <c:y val="6.7488469023155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EC0-4FE8-B8FE-084945F54073}"/>
                </c:ext>
              </c:extLst>
            </c:dLbl>
            <c:dLbl>
              <c:idx val="2"/>
              <c:layout>
                <c:manualLayout>
                  <c:x val="-4.3102574140792133E-2"/>
                  <c:y val="6.6607294529998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EC0-4FE8-B8FE-084945F54073}"/>
                </c:ext>
              </c:extLst>
            </c:dLbl>
            <c:dLbl>
              <c:idx val="3"/>
              <c:layout>
                <c:manualLayout>
                  <c:x val="-4.9524038775233092E-2"/>
                  <c:y val="7.5449950005554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EC0-4FE8-B8FE-084945F54073}"/>
                </c:ext>
              </c:extLst>
            </c:dLbl>
            <c:dLbl>
              <c:idx val="4"/>
              <c:layout>
                <c:manualLayout>
                  <c:x val="-5.6536266693471462E-2"/>
                  <c:y val="6.7546706279947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EC0-4FE8-B8FE-084945F54073}"/>
                </c:ext>
              </c:extLst>
            </c:dLbl>
            <c:dLbl>
              <c:idx val="5"/>
              <c:layout>
                <c:manualLayout>
                  <c:x val="-5.3736754117267499E-2"/>
                  <c:y val="5.6168042260537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EC0-4FE8-B8FE-084945F54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Лист1!$C$2:$C$7</c:f>
              <c:numCache>
                <c:formatCode>0.0</c:formatCode>
                <c:ptCount val="6"/>
                <c:pt idx="0">
                  <c:v>36.200000000000003</c:v>
                </c:pt>
                <c:pt idx="1">
                  <c:v>32.700000000000003</c:v>
                </c:pt>
                <c:pt idx="2">
                  <c:v>32.9</c:v>
                </c:pt>
                <c:pt idx="3">
                  <c:v>32.800000000000004</c:v>
                </c:pt>
                <c:pt idx="4">
                  <c:v>32.9</c:v>
                </c:pt>
                <c:pt idx="5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EC0-4FE8-B8FE-084945F540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Приволжский ФО</c:v>
                </c:pt>
              </c:strCache>
            </c:strRef>
          </c:tx>
          <c:dLbls>
            <c:dLbl>
              <c:idx val="0"/>
              <c:layout>
                <c:manualLayout>
                  <c:x val="-5.450298291371538E-2"/>
                  <c:y val="6.686264250208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EC0-4FE8-B8FE-084945F54073}"/>
                </c:ext>
              </c:extLst>
            </c:dLbl>
            <c:dLbl>
              <c:idx val="1"/>
              <c:layout>
                <c:manualLayout>
                  <c:x val="-5.4386152861322333E-2"/>
                  <c:y val="6.220814174769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EC0-4FE8-B8FE-084945F54073}"/>
                </c:ext>
              </c:extLst>
            </c:dLbl>
            <c:dLbl>
              <c:idx val="2"/>
              <c:layout>
                <c:manualLayout>
                  <c:x val="-5.0220389974306223E-2"/>
                  <c:y val="6.0050675372987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EC0-4FE8-B8FE-084945F54073}"/>
                </c:ext>
              </c:extLst>
            </c:dLbl>
            <c:dLbl>
              <c:idx val="3"/>
              <c:layout>
                <c:manualLayout>
                  <c:x val="-5.4274392792335244E-2"/>
                  <c:y val="5.7008898652837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EC0-4FE8-B8FE-084945F54073}"/>
                </c:ext>
              </c:extLst>
            </c:dLbl>
            <c:dLbl>
              <c:idx val="4"/>
              <c:layout>
                <c:manualLayout>
                  <c:x val="-5.3190738947877104E-2"/>
                  <c:y val="6.2582652106755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EC0-4FE8-B8FE-084945F54073}"/>
                </c:ext>
              </c:extLst>
            </c:dLbl>
            <c:dLbl>
              <c:idx val="5"/>
              <c:layout>
                <c:manualLayout>
                  <c:x val="-5.3190738947877056E-2"/>
                  <c:y val="7.9650648135870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EC0-4FE8-B8FE-084945F54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  <c:pt idx="3">
                  <c:v>2016 год</c:v>
                </c:pt>
                <c:pt idx="4">
                  <c:v>2017 год</c:v>
                </c:pt>
                <c:pt idx="5">
                  <c:v>2018 год</c:v>
                </c:pt>
              </c:strCache>
            </c:strRef>
          </c:cat>
          <c:val>
            <c:numRef>
              <c:f>Лист1!$D$2:$D$7</c:f>
              <c:numCache>
                <c:formatCode>0.0</c:formatCode>
                <c:ptCount val="6"/>
                <c:pt idx="0">
                  <c:v>39.200000000000003</c:v>
                </c:pt>
                <c:pt idx="1">
                  <c:v>35.9</c:v>
                </c:pt>
                <c:pt idx="2">
                  <c:v>36.200000000000003</c:v>
                </c:pt>
                <c:pt idx="3">
                  <c:v>36</c:v>
                </c:pt>
                <c:pt idx="4">
                  <c:v>36.200000000000003</c:v>
                </c:pt>
                <c:pt idx="5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EC0-4FE8-B8FE-084945F54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843968"/>
        <c:axId val="111874432"/>
      </c:lineChart>
      <c:catAx>
        <c:axId val="11184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1874432"/>
        <c:crosses val="autoZero"/>
        <c:auto val="1"/>
        <c:lblAlgn val="ctr"/>
        <c:lblOffset val="100"/>
        <c:noMultiLvlLbl val="0"/>
      </c:catAx>
      <c:valAx>
        <c:axId val="111874432"/>
        <c:scaling>
          <c:orientation val="minMax"/>
          <c:max val="45"/>
          <c:min val="30"/>
        </c:scaling>
        <c:delete val="0"/>
        <c:axPos val="l"/>
        <c:numFmt formatCode="0.0" sourceLinked="1"/>
        <c:majorTickMark val="out"/>
        <c:minorTickMark val="none"/>
        <c:tickLblPos val="none"/>
        <c:crossAx val="111843968"/>
        <c:crosses val="autoZero"/>
        <c:crossBetween val="between"/>
        <c:majorUnit val="5"/>
      </c:valAx>
    </c:plotArea>
    <c:legend>
      <c:legendPos val="r"/>
      <c:legendEntry>
        <c:idx val="0"/>
        <c:txPr>
          <a:bodyPr/>
          <a:lstStyle/>
          <a:p>
            <a:pPr>
              <a:defRPr sz="800" b="1">
                <a:solidFill>
                  <a:schemeClr val="tx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00" b="1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800" b="1">
                <a:solidFill>
                  <a:schemeClr val="accent3">
                    <a:lumMod val="5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4287667331495921"/>
          <c:y val="0.14096820783353844"/>
          <c:w val="0.25712332668504206"/>
          <c:h val="0.57761055223254765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Допущено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Лечебное дело</c:v>
                </c:pt>
                <c:pt idx="1">
                  <c:v>Педиатрия</c:v>
                </c:pt>
                <c:pt idx="2">
                  <c:v>Стоматология</c:v>
                </c:pt>
                <c:pt idx="3">
                  <c:v>Фармация</c:v>
                </c:pt>
                <c:pt idx="4">
                  <c:v>Мед.-проф. дело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294</c:v>
                </c:pt>
                <c:pt idx="1">
                  <c:v>101</c:v>
                </c:pt>
                <c:pt idx="2">
                  <c:v>94</c:v>
                </c:pt>
                <c:pt idx="3">
                  <c:v>95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6-449B-B44D-F944362349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Аккредитовано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Лечебное дело</c:v>
                </c:pt>
                <c:pt idx="1">
                  <c:v>Педиатрия</c:v>
                </c:pt>
                <c:pt idx="2">
                  <c:v>Стоматология</c:v>
                </c:pt>
                <c:pt idx="3">
                  <c:v>Фармация</c:v>
                </c:pt>
                <c:pt idx="4">
                  <c:v>Мед.-проф. дело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284</c:v>
                </c:pt>
                <c:pt idx="1">
                  <c:v>101</c:v>
                </c:pt>
                <c:pt idx="2">
                  <c:v>92</c:v>
                </c:pt>
                <c:pt idx="3">
                  <c:v>93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46-449B-B44D-F94436234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43744"/>
        <c:axId val="115783168"/>
      </c:barChart>
      <c:catAx>
        <c:axId val="115743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15783168"/>
        <c:crosses val="autoZero"/>
        <c:auto val="1"/>
        <c:lblAlgn val="ctr"/>
        <c:lblOffset val="100"/>
        <c:noMultiLvlLbl val="0"/>
      </c:catAx>
      <c:valAx>
        <c:axId val="115783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15743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Аккредитовано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Лечебное дело</c:v>
                </c:pt>
                <c:pt idx="1">
                  <c:v>Педиатрия</c:v>
                </c:pt>
                <c:pt idx="2">
                  <c:v>Стоматология</c:v>
                </c:pt>
                <c:pt idx="3">
                  <c:v>Фармация</c:v>
                </c:pt>
                <c:pt idx="4">
                  <c:v>Мед.-проф. дело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284</c:v>
                </c:pt>
                <c:pt idx="1">
                  <c:v>101</c:v>
                </c:pt>
                <c:pt idx="2">
                  <c:v>92</c:v>
                </c:pt>
                <c:pt idx="3">
                  <c:v>93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F4-4E8B-AE58-2EB50AA9DC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Трудоустроено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Лечебное дело</c:v>
                </c:pt>
                <c:pt idx="1">
                  <c:v>Педиатрия</c:v>
                </c:pt>
                <c:pt idx="2">
                  <c:v>Стоматология</c:v>
                </c:pt>
                <c:pt idx="3">
                  <c:v>Фармация</c:v>
                </c:pt>
                <c:pt idx="4">
                  <c:v>Мед.-проф. дело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118</c:v>
                </c:pt>
                <c:pt idx="1">
                  <c:v>83</c:v>
                </c:pt>
                <c:pt idx="2">
                  <c:v>87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F4-4E8B-AE58-2EB50AA9DC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Вакантные Должности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9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Лечебное дело</c:v>
                </c:pt>
                <c:pt idx="1">
                  <c:v>Педиатрия</c:v>
                </c:pt>
                <c:pt idx="2">
                  <c:v>Стоматология</c:v>
                </c:pt>
                <c:pt idx="3">
                  <c:v>Фармация</c:v>
                </c:pt>
                <c:pt idx="4">
                  <c:v>Мед.-проф. дело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191</c:v>
                </c:pt>
                <c:pt idx="1">
                  <c:v>29</c:v>
                </c:pt>
                <c:pt idx="2">
                  <c:v>39</c:v>
                </c:pt>
                <c:pt idx="3">
                  <c:v>15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F4-4E8B-AE58-2EB50AA9D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29632"/>
        <c:axId val="117831168"/>
      </c:barChart>
      <c:catAx>
        <c:axId val="117829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7831168"/>
        <c:crosses val="autoZero"/>
        <c:auto val="1"/>
        <c:lblAlgn val="ctr"/>
        <c:lblOffset val="100"/>
        <c:noMultiLvlLbl val="0"/>
      </c:catAx>
      <c:valAx>
        <c:axId val="1178311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7829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23919522409967919"/>
          <c:w val="1"/>
          <c:h val="0.54754943053465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746948255749304E-3"/>
                  <c:y val="-1.142641239096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FA-49A7-90D5-F62DBC072646}"/>
                </c:ext>
              </c:extLst>
            </c:dLbl>
            <c:dLbl>
              <c:idx val="1"/>
              <c:layout>
                <c:manualLayout>
                  <c:x val="-1.2335434951672037E-2"/>
                  <c:y val="1.8982086281600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5FA-49A7-90D5-F62DBC072646}"/>
                </c:ext>
              </c:extLst>
            </c:dLbl>
            <c:dLbl>
              <c:idx val="2"/>
              <c:layout>
                <c:manualLayout>
                  <c:x val="-8.1360317603599106E-3"/>
                  <c:y val="-5.344712656448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5FA-49A7-90D5-F62DBC072646}"/>
                </c:ext>
              </c:extLst>
            </c:dLbl>
            <c:dLbl>
              <c:idx val="3"/>
              <c:layout>
                <c:manualLayout>
                  <c:x val="-6.0364386595934023E-3"/>
                  <c:y val="-4.6072467043892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FA-49A7-90D5-F62DBC072646}"/>
                </c:ext>
              </c:extLst>
            </c:dLbl>
            <c:dLbl>
              <c:idx val="4"/>
              <c:layout>
                <c:manualLayout>
                  <c:x val="-3.280668467392537E-3"/>
                  <c:y val="-1.4559206065226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5FA-49A7-90D5-F62DBC07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  <c:pt idx="4">
                  <c:v>2016 год   </c:v>
                </c:pt>
                <c:pt idx="5">
                  <c:v>2017 год</c:v>
                </c:pt>
                <c:pt idx="6">
                  <c:v>2018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39</c:v>
                </c:pt>
                <c:pt idx="2">
                  <c:v>40</c:v>
                </c:pt>
                <c:pt idx="3">
                  <c:v>80</c:v>
                </c:pt>
                <c:pt idx="4">
                  <c:v>70</c:v>
                </c:pt>
                <c:pt idx="5">
                  <c:v>65</c:v>
                </c:pt>
                <c:pt idx="6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FA-49A7-90D5-F62DBC0726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1148830685479275E-3"/>
                  <c:y val="-1.067362247106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5FA-49A7-90D5-F62DBC072646}"/>
                </c:ext>
              </c:extLst>
            </c:dLbl>
            <c:dLbl>
              <c:idx val="1"/>
              <c:layout>
                <c:manualLayout>
                  <c:x val="-6.0394765164981925E-3"/>
                  <c:y val="-6.3886579652069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5FA-49A7-90D5-F62DBC072646}"/>
                </c:ext>
              </c:extLst>
            </c:dLbl>
            <c:dLbl>
              <c:idx val="2"/>
              <c:layout>
                <c:manualLayout>
                  <c:x val="-3.3869934590601055E-3"/>
                  <c:y val="-1.207097678801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5FA-49A7-90D5-F62DBC072646}"/>
                </c:ext>
              </c:extLst>
            </c:dLbl>
            <c:dLbl>
              <c:idx val="3"/>
              <c:layout>
                <c:manualLayout>
                  <c:x val="-1.1810753666259409E-3"/>
                  <c:y val="2.9489060602461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5FA-49A7-90D5-F62DBC072646}"/>
                </c:ext>
              </c:extLst>
            </c:dLbl>
            <c:dLbl>
              <c:idx val="4"/>
              <c:layout>
                <c:manualLayout>
                  <c:x val="2.2308719170092222E-3"/>
                  <c:y val="1.47397415612824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5FA-49A7-90D5-F62DBC07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  <c:pt idx="4">
                  <c:v>2016 год   </c:v>
                </c:pt>
                <c:pt idx="5">
                  <c:v>2017 год</c:v>
                </c:pt>
                <c:pt idx="6">
                  <c:v>2018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45</c:v>
                </c:pt>
                <c:pt idx="1">
                  <c:v>43</c:v>
                </c:pt>
                <c:pt idx="2">
                  <c:v>52</c:v>
                </c:pt>
                <c:pt idx="3">
                  <c:v>56</c:v>
                </c:pt>
                <c:pt idx="4">
                  <c:v>70</c:v>
                </c:pt>
                <c:pt idx="5">
                  <c:v>67</c:v>
                </c:pt>
                <c:pt idx="6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5FA-49A7-90D5-F62DBC072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192640"/>
        <c:axId val="122194176"/>
      </c:barChart>
      <c:catAx>
        <c:axId val="122192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194176"/>
        <c:crosses val="autoZero"/>
        <c:auto val="1"/>
        <c:lblAlgn val="ctr"/>
        <c:lblOffset val="100"/>
        <c:noMultiLvlLbl val="0"/>
      </c:catAx>
      <c:valAx>
        <c:axId val="122194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1926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6.1768634330846207E-2"/>
          <c:y val="0.13589832611191349"/>
          <c:w val="0.23898451387345851"/>
          <c:h val="0.108198705890916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29782760456136"/>
          <c:y val="0.2769690770065048"/>
          <c:w val="0.58000126851577061"/>
          <c:h val="0.559357396947139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B7A6-48DE-8DA3-5FD5A43B25B8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7A6-48DE-8DA3-5FD5A43B25B8}"/>
              </c:ext>
            </c:extLst>
          </c:dPt>
          <c:dPt>
            <c:idx val="2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B7A6-48DE-8DA3-5FD5A43B25B8}"/>
              </c:ext>
            </c:extLst>
          </c:dPt>
          <c:dPt>
            <c:idx val="3"/>
            <c:bubble3D val="0"/>
            <c:spPr>
              <a:solidFill>
                <a:srgbClr val="F08D7C"/>
              </a:solidFill>
            </c:spPr>
            <c:extLst>
              <c:ext xmlns:c16="http://schemas.microsoft.com/office/drawing/2014/chart" uri="{C3380CC4-5D6E-409C-BE32-E72D297353CC}">
                <c16:uniqueId val="{00000003-B7A6-48DE-8DA3-5FD5A43B25B8}"/>
              </c:ext>
            </c:extLst>
          </c:dPt>
          <c:dLbls>
            <c:dLbl>
              <c:idx val="0"/>
              <c:layout>
                <c:manualLayout>
                  <c:x val="-6.3212089204018912E-2"/>
                  <c:y val="2.816131693862883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A6-48DE-8DA3-5FD5A43B25B8}"/>
                </c:ext>
              </c:extLst>
            </c:dLbl>
            <c:dLbl>
              <c:idx val="1"/>
              <c:layout>
                <c:manualLayout>
                  <c:x val="-0.23664949333987828"/>
                  <c:y val="-4.83985843610294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A6-48DE-8DA3-5FD5A43B25B8}"/>
                </c:ext>
              </c:extLst>
            </c:dLbl>
            <c:dLbl>
              <c:idx val="2"/>
              <c:layout>
                <c:manualLayout>
                  <c:x val="9.3360273402457762E-3"/>
                  <c:y val="-4.889254013269043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возвращено; </a:t>
                    </a:r>
                    <a:r>
                      <a:rPr lang="ru-RU" dirty="0" smtClean="0"/>
                      <a:t>4,0; </a:t>
                    </a:r>
                    <a:r>
                      <a:rPr lang="ru-RU" dirty="0"/>
                      <a:t>1,2%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7A6-48DE-8DA3-5FD5A43B25B8}"/>
                </c:ext>
              </c:extLst>
            </c:dLbl>
            <c:dLbl>
              <c:idx val="3"/>
              <c:layout>
                <c:manualLayout>
                  <c:x val="0.20391245914633194"/>
                  <c:y val="-7.234262822092911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A6-48DE-8DA3-5FD5A43B25B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использовано по назначению</c:v>
                </c:pt>
                <c:pt idx="1">
                  <c:v>не взыскано</c:v>
                </c:pt>
                <c:pt idx="2">
                  <c:v>возвращено</c:v>
                </c:pt>
                <c:pt idx="3">
                  <c:v>отпуска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319.2</c:v>
                </c:pt>
                <c:pt idx="1">
                  <c:v>0.70000000000000062</c:v>
                </c:pt>
                <c:pt idx="2">
                  <c:v>4</c:v>
                </c:pt>
                <c:pt idx="3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A6-48DE-8DA3-5FD5A43B2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898697079634833E-2"/>
          <c:y val="0.24533558771247876"/>
          <c:w val="0.86620260584073039"/>
          <c:h val="0.561925411065445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завершили 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4618535206992823E-3"/>
                  <c:y val="-1.6238533882708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417-4322-9AA4-2F3F1261BAF7}"/>
                </c:ext>
              </c:extLst>
            </c:dLbl>
            <c:dLbl>
              <c:idx val="1"/>
              <c:layout>
                <c:manualLayout>
                  <c:x val="8.3985506454328351E-3"/>
                  <c:y val="5.0576845628263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417-4322-9AA4-2F3F1261BAF7}"/>
                </c:ext>
              </c:extLst>
            </c:dLbl>
            <c:dLbl>
              <c:idx val="2"/>
              <c:layout>
                <c:manualLayout>
                  <c:x val="0"/>
                  <c:y val="1.1023080768803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17-4322-9AA4-2F3F1261BAF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17-4322-9AA4-2F3F1261BA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трудоустроились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337246478787093E-2"/>
                  <c:y val="-2.6236055470961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17-4322-9AA4-2F3F1261BAF7}"/>
                </c:ext>
              </c:extLst>
            </c:dLbl>
            <c:dLbl>
              <c:idx val="1"/>
              <c:layout>
                <c:manualLayout>
                  <c:x val="1.7537627474341178E-2"/>
                  <c:y val="3.2850516609266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17-4322-9AA4-2F3F1261BAF7}"/>
                </c:ext>
              </c:extLst>
            </c:dLbl>
            <c:dLbl>
              <c:idx val="2"/>
              <c:layout>
                <c:manualLayout>
                  <c:x val="-1.226877912463066E-2"/>
                  <c:y val="9.2376888679035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417-4322-9AA4-2F3F1261BAF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17-4322-9AA4-2F3F1261B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654720"/>
        <c:axId val="122656256"/>
      </c:barChart>
      <c:catAx>
        <c:axId val="12265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656256"/>
        <c:crosses val="autoZero"/>
        <c:auto val="1"/>
        <c:lblAlgn val="ctr"/>
        <c:lblOffset val="100"/>
        <c:noMultiLvlLbl val="0"/>
      </c:catAx>
      <c:valAx>
        <c:axId val="122656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6547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8562523035359368E-2"/>
          <c:y val="3.8627791971717083E-2"/>
          <c:w val="0.91778249761443065"/>
          <c:h val="0.154567970708568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82652106755163E-2"/>
          <c:y val="0.24533558771247879"/>
          <c:w val="0.87483469578648965"/>
          <c:h val="0.56192541106544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выделено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4618937346897038E-3"/>
                  <c:y val="1.8571594332132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22C-4D04-B640-4DE9A3946208}"/>
                </c:ext>
              </c:extLst>
            </c:dLbl>
            <c:dLbl>
              <c:idx val="1"/>
              <c:layout>
                <c:manualLayout>
                  <c:x val="6.4970851191972819E-3"/>
                  <c:y val="-2.09912573816584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22C-4D04-B640-4DE9A39462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91</c:v>
                </c:pt>
                <c:pt idx="2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2C-4D04-B640-4DE9A39462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востребовано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265580847824803E-3"/>
                  <c:y val="1.8436375364200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22C-4D04-B640-4DE9A3946208}"/>
                </c:ext>
              </c:extLst>
            </c:dLbl>
            <c:dLbl>
              <c:idx val="1"/>
              <c:layout>
                <c:manualLayout>
                  <c:x val="6.159403341149239E-3"/>
                  <c:y val="-4.4583721466845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22C-4D04-B640-4DE9A3946208}"/>
                </c:ext>
              </c:extLst>
            </c:dLbl>
            <c:dLbl>
              <c:idx val="2"/>
              <c:layout>
                <c:manualLayout>
                  <c:x val="5.6508058244424458E-3"/>
                  <c:y val="-1.7853919008999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22C-4D04-B640-4DE9A39462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</c:v>
                </c:pt>
                <c:pt idx="1">
                  <c:v>91</c:v>
                </c:pt>
                <c:pt idx="2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2C-4D04-B640-4DE9A3946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821248"/>
        <c:axId val="122827136"/>
      </c:barChart>
      <c:catAx>
        <c:axId val="12282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827136"/>
        <c:crosses val="autoZero"/>
        <c:auto val="1"/>
        <c:lblAlgn val="ctr"/>
        <c:lblOffset val="100"/>
        <c:noMultiLvlLbl val="0"/>
      </c:catAx>
      <c:valAx>
        <c:axId val="122827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8212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8562523035359368E-2"/>
          <c:y val="3.8627791971717083E-2"/>
          <c:w val="0.90538596069970712"/>
          <c:h val="0.154567970708568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lang="ru-RU" sz="1400" b="1" kern="12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pPr>
            <a:r>
              <a:rPr lang="ru-RU" sz="1200" b="1" kern="12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Информация о специалистах </a:t>
            </a:r>
            <a:r>
              <a:rPr lang="ru-RU" sz="1200" b="1" i="0" u="none" strike="noStrike" baseline="0" dirty="0" smtClean="0"/>
              <a:t>Нижегородской области</a:t>
            </a:r>
            <a:r>
              <a:rPr lang="ru-RU" sz="1200" b="1" kern="12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, прошедших повышение квалификации, на Портале НМО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Зарегистрировано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800" b="0" i="0" u="none" strike="noStrike" kern="1200" baseline="0">
                    <a:solidFill>
                      <a:prstClr val="black"/>
                    </a:solidFill>
                    <a:latin typeface="Century Gothic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8968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18-4668-9615-12E2FDDECB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Активные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800" b="0" i="0" u="none" strike="noStrike" kern="1200" baseline="0">
                    <a:solidFill>
                      <a:prstClr val="black"/>
                    </a:solidFill>
                    <a:latin typeface="Century Gothic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18-4668-9615-12E2FDDECB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Повысили квалификацию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800" b="0" i="0" u="none" strike="noStrike" kern="1200" baseline="0">
                    <a:solidFill>
                      <a:prstClr val="black"/>
                    </a:solidFill>
                    <a:latin typeface="Century Gothic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18-4668-9615-12E2FDDEC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874112"/>
        <c:axId val="122884096"/>
      </c:barChart>
      <c:catAx>
        <c:axId val="12287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2884096"/>
        <c:crosses val="autoZero"/>
        <c:auto val="1"/>
        <c:lblAlgn val="ctr"/>
        <c:lblOffset val="100"/>
        <c:noMultiLvlLbl val="0"/>
      </c:catAx>
      <c:valAx>
        <c:axId val="122884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228741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2FA371-C795-4516-93B7-A93427FD766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87AFB0-75A6-4601-846D-3B488BCE9D43}">
      <dgm:prSet phldrT="[Текст]"/>
      <dgm:spPr>
        <a:solidFill>
          <a:schemeClr val="tx2"/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0412CB3-9F14-4634-86D0-A7FDE8B5CB2D}" type="parTrans" cxnId="{53C45ADC-4190-4322-8E78-46C672B43C79}">
      <dgm:prSet/>
      <dgm:spPr/>
      <dgm:t>
        <a:bodyPr/>
        <a:lstStyle/>
        <a:p>
          <a:endParaRPr lang="ru-RU"/>
        </a:p>
      </dgm:t>
    </dgm:pt>
    <dgm:pt modelId="{39094E9A-4C88-4EEE-BD03-BC4612A8ED3E}" type="sibTrans" cxnId="{53C45ADC-4190-4322-8E78-46C672B43C79}">
      <dgm:prSet/>
      <dgm:spPr/>
      <dgm:t>
        <a:bodyPr/>
        <a:lstStyle/>
        <a:p>
          <a:endParaRPr lang="ru-RU"/>
        </a:p>
      </dgm:t>
    </dgm:pt>
    <dgm:pt modelId="{A2E720F9-CB42-428A-85E0-FE421BC654B2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Определение реальной потребности в медицинских кадрах в субъекте Российской Федерации</a:t>
          </a:r>
          <a:endParaRPr lang="ru-RU" sz="1300" dirty="0">
            <a:solidFill>
              <a:srgbClr val="002060"/>
            </a:solidFill>
          </a:endParaRPr>
        </a:p>
      </dgm:t>
    </dgm:pt>
    <dgm:pt modelId="{71396569-2E60-486F-BFFF-128F77B69935}" type="parTrans" cxnId="{6C530309-E907-4340-AB84-9D040A886F35}">
      <dgm:prSet/>
      <dgm:spPr/>
      <dgm:t>
        <a:bodyPr/>
        <a:lstStyle/>
        <a:p>
          <a:endParaRPr lang="ru-RU"/>
        </a:p>
      </dgm:t>
    </dgm:pt>
    <dgm:pt modelId="{FE1BD1D3-69AF-4356-B64C-1151E5DD5D83}" type="sibTrans" cxnId="{6C530309-E907-4340-AB84-9D040A886F35}">
      <dgm:prSet/>
      <dgm:spPr/>
      <dgm:t>
        <a:bodyPr/>
        <a:lstStyle/>
        <a:p>
          <a:endParaRPr lang="ru-RU"/>
        </a:p>
      </dgm:t>
    </dgm:pt>
    <dgm:pt modelId="{0EB90A9D-A0AB-405A-91BD-75923334D577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97C4456-CC2E-4499-90AB-031F4FEA3817}" type="parTrans" cxnId="{AE675625-C894-4ED3-94D8-B4831285B9BA}">
      <dgm:prSet/>
      <dgm:spPr/>
      <dgm:t>
        <a:bodyPr/>
        <a:lstStyle/>
        <a:p>
          <a:endParaRPr lang="ru-RU"/>
        </a:p>
      </dgm:t>
    </dgm:pt>
    <dgm:pt modelId="{292060FD-95E0-43F5-8A76-2B4624A89350}" type="sibTrans" cxnId="{AE675625-C894-4ED3-94D8-B4831285B9BA}">
      <dgm:prSet/>
      <dgm:spPr/>
      <dgm:t>
        <a:bodyPr/>
        <a:lstStyle/>
        <a:p>
          <a:endParaRPr lang="ru-RU"/>
        </a:p>
      </dgm:t>
    </dgm:pt>
    <dgm:pt modelId="{B1A41C7E-6B56-4887-A744-843A2E9BA418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Формирование кадровых резервов специалистов для организаций системы здравоохранения, в том числе управленческих кадров</a:t>
          </a:r>
          <a:endParaRPr lang="ru-RU" sz="1300" dirty="0">
            <a:solidFill>
              <a:srgbClr val="002060"/>
            </a:solidFill>
          </a:endParaRPr>
        </a:p>
      </dgm:t>
    </dgm:pt>
    <dgm:pt modelId="{A8290010-26CF-4B81-91AA-93A39453EC99}" type="parTrans" cxnId="{A99A209B-2E00-4AC1-A500-0064BD5111AE}">
      <dgm:prSet/>
      <dgm:spPr/>
      <dgm:t>
        <a:bodyPr/>
        <a:lstStyle/>
        <a:p>
          <a:endParaRPr lang="ru-RU"/>
        </a:p>
      </dgm:t>
    </dgm:pt>
    <dgm:pt modelId="{9D4F8C92-F460-49FB-B5BA-F4259D9248F7}" type="sibTrans" cxnId="{A99A209B-2E00-4AC1-A500-0064BD5111AE}">
      <dgm:prSet/>
      <dgm:spPr/>
      <dgm:t>
        <a:bodyPr/>
        <a:lstStyle/>
        <a:p>
          <a:endParaRPr lang="ru-RU"/>
        </a:p>
      </dgm:t>
    </dgm:pt>
    <dgm:pt modelId="{F4E61BD7-47E3-4FCF-980B-E72AB34C5E9C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CD7DC702-C83D-41DC-917F-0A9EAF026396}" type="parTrans" cxnId="{7C85EA5D-8432-4510-B5E1-8FB209713A62}">
      <dgm:prSet/>
      <dgm:spPr/>
      <dgm:t>
        <a:bodyPr/>
        <a:lstStyle/>
        <a:p>
          <a:endParaRPr lang="ru-RU"/>
        </a:p>
      </dgm:t>
    </dgm:pt>
    <dgm:pt modelId="{B38EE74C-D5D8-45CF-B63B-EACC84D7776B}" type="sibTrans" cxnId="{7C85EA5D-8432-4510-B5E1-8FB209713A62}">
      <dgm:prSet/>
      <dgm:spPr/>
      <dgm:t>
        <a:bodyPr/>
        <a:lstStyle/>
        <a:p>
          <a:endParaRPr lang="ru-RU"/>
        </a:p>
      </dgm:t>
    </dgm:pt>
    <dgm:pt modelId="{B0C05F2B-491A-47C9-A26D-6848DA8FD92B}">
      <dgm:prSet phldrT="[Текст]"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Внедрение и развитие системы независимой оценки квалификации, с принятием решения о возможности их допуска к профессиональной деятельности – аккредитации специалиста</a:t>
          </a:r>
          <a:endParaRPr lang="ru-RU" sz="1300" b="0" dirty="0">
            <a:solidFill>
              <a:srgbClr val="002060"/>
            </a:solidFill>
          </a:endParaRPr>
        </a:p>
      </dgm:t>
    </dgm:pt>
    <dgm:pt modelId="{0D261AD3-D135-46E7-B1C9-247B4E018528}" type="parTrans" cxnId="{1D149E65-ADB3-488F-B91A-79974BA373F3}">
      <dgm:prSet/>
      <dgm:spPr/>
      <dgm:t>
        <a:bodyPr/>
        <a:lstStyle/>
        <a:p>
          <a:endParaRPr lang="ru-RU"/>
        </a:p>
      </dgm:t>
    </dgm:pt>
    <dgm:pt modelId="{D3911652-05FB-4D2F-AA62-920AD8B6B46A}" type="sibTrans" cxnId="{1D149E65-ADB3-488F-B91A-79974BA373F3}">
      <dgm:prSet/>
      <dgm:spPr/>
      <dgm:t>
        <a:bodyPr/>
        <a:lstStyle/>
        <a:p>
          <a:endParaRPr lang="ru-RU"/>
        </a:p>
      </dgm:t>
    </dgm:pt>
    <dgm:pt modelId="{9053294A-8D5A-401E-8509-57E7CA3D38CD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DB96F1A3-1345-4099-B85D-263353370A31}" type="parTrans" cxnId="{CAF34D73-7420-4BF0-ADF3-FFE23B87B728}">
      <dgm:prSet/>
      <dgm:spPr/>
      <dgm:t>
        <a:bodyPr/>
        <a:lstStyle/>
        <a:p>
          <a:endParaRPr lang="ru-RU"/>
        </a:p>
      </dgm:t>
    </dgm:pt>
    <dgm:pt modelId="{E2314945-892B-4142-9CDD-DD4CD4584963}" type="sibTrans" cxnId="{CAF34D73-7420-4BF0-ADF3-FFE23B87B728}">
      <dgm:prSet/>
      <dgm:spPr/>
      <dgm:t>
        <a:bodyPr/>
        <a:lstStyle/>
        <a:p>
          <a:endParaRPr lang="ru-RU"/>
        </a:p>
      </dgm:t>
    </dgm:pt>
    <dgm:pt modelId="{433B3E96-1604-47F9-AE42-E1DB388AD502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71C83B4F-4BB4-4F20-9B8A-4CD8E6DB27B3}" type="parTrans" cxnId="{7F828CD1-37CA-4C3A-B696-43FFE2FD1C42}">
      <dgm:prSet/>
      <dgm:spPr/>
      <dgm:t>
        <a:bodyPr/>
        <a:lstStyle/>
        <a:p>
          <a:endParaRPr lang="ru-RU"/>
        </a:p>
      </dgm:t>
    </dgm:pt>
    <dgm:pt modelId="{3104FA8D-8CA8-4434-B7E6-31D9DD092A67}" type="sibTrans" cxnId="{7F828CD1-37CA-4C3A-B696-43FFE2FD1C42}">
      <dgm:prSet/>
      <dgm:spPr/>
      <dgm:t>
        <a:bodyPr/>
        <a:lstStyle/>
        <a:p>
          <a:endParaRPr lang="ru-RU"/>
        </a:p>
      </dgm:t>
    </dgm:pt>
    <dgm:pt modelId="{DC5D1FB9-B234-4272-80A9-873364F2D46A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4EAA5FA4-06C4-4856-AD75-539AE27BED53}" type="parTrans" cxnId="{E2E43F96-8706-4977-B8F3-412EEFBE89CB}">
      <dgm:prSet/>
      <dgm:spPr/>
      <dgm:t>
        <a:bodyPr/>
        <a:lstStyle/>
        <a:p>
          <a:endParaRPr lang="ru-RU"/>
        </a:p>
      </dgm:t>
    </dgm:pt>
    <dgm:pt modelId="{0A6B3601-1EED-4AD1-9B1F-4CFB7441FF6A}" type="sibTrans" cxnId="{E2E43F96-8706-4977-B8F3-412EEFBE89CB}">
      <dgm:prSet/>
      <dgm:spPr/>
      <dgm:t>
        <a:bodyPr/>
        <a:lstStyle/>
        <a:p>
          <a:endParaRPr lang="ru-RU"/>
        </a:p>
      </dgm:t>
    </dgm:pt>
    <dgm:pt modelId="{EF09D25F-1B2F-4E23-803A-73C237D1B374}">
      <dgm:prSet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Повышение эффективности трудоустройства выпускников ВУЗов и колледжей, проработавших в государственных и муниципальных медицинских организациях субъекта Российской Федерации не менее 3 лет</a:t>
          </a:r>
          <a:endParaRPr lang="ru-RU" sz="1300" dirty="0">
            <a:solidFill>
              <a:srgbClr val="002060"/>
            </a:solidFill>
          </a:endParaRPr>
        </a:p>
      </dgm:t>
    </dgm:pt>
    <dgm:pt modelId="{BC68EA61-622A-4445-8FDC-D5E9E106BA99}" type="parTrans" cxnId="{28D04169-1F73-4898-8A7C-692DF11AB056}">
      <dgm:prSet/>
      <dgm:spPr/>
      <dgm:t>
        <a:bodyPr/>
        <a:lstStyle/>
        <a:p>
          <a:endParaRPr lang="ru-RU"/>
        </a:p>
      </dgm:t>
    </dgm:pt>
    <dgm:pt modelId="{78E3F2A7-4C0B-47F5-A605-8325132D4D21}" type="sibTrans" cxnId="{28D04169-1F73-4898-8A7C-692DF11AB056}">
      <dgm:prSet/>
      <dgm:spPr/>
      <dgm:t>
        <a:bodyPr/>
        <a:lstStyle/>
        <a:p>
          <a:endParaRPr lang="ru-RU"/>
        </a:p>
      </dgm:t>
    </dgm:pt>
    <dgm:pt modelId="{354FAF32-E42C-41FD-8E5F-E9B3FDADD01A}">
      <dgm:prSet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Предложения по формированию квоты целевого приема и объемов государственного задания на подготовку специалистов с учетом реальной потребности субъекта Российской Федерации в медицинских кадрах</a:t>
          </a:r>
          <a:endParaRPr lang="ru-RU" sz="1300" dirty="0">
            <a:solidFill>
              <a:srgbClr val="002060"/>
            </a:solidFill>
          </a:endParaRPr>
        </a:p>
      </dgm:t>
    </dgm:pt>
    <dgm:pt modelId="{970ACEC2-2328-405A-A0D9-F1B5B2D4BB26}" type="parTrans" cxnId="{836A9AA5-5EC7-4512-92C3-51CED54C0DA4}">
      <dgm:prSet/>
      <dgm:spPr/>
      <dgm:t>
        <a:bodyPr/>
        <a:lstStyle/>
        <a:p>
          <a:endParaRPr lang="ru-RU"/>
        </a:p>
      </dgm:t>
    </dgm:pt>
    <dgm:pt modelId="{9E0F3B14-5B2D-4FD2-9EFD-C961894F261D}" type="sibTrans" cxnId="{836A9AA5-5EC7-4512-92C3-51CED54C0DA4}">
      <dgm:prSet/>
      <dgm:spPr/>
      <dgm:t>
        <a:bodyPr/>
        <a:lstStyle/>
        <a:p>
          <a:endParaRPr lang="ru-RU"/>
        </a:p>
      </dgm:t>
    </dgm:pt>
    <dgm:pt modelId="{395C1633-2630-47DC-A4AE-F285224CE716}">
      <dgm:prSet custT="1"/>
      <dgm:spPr>
        <a:ln>
          <a:solidFill>
            <a:schemeClr val="tx2"/>
          </a:solidFill>
        </a:ln>
      </dgm:spPr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Проведение </a:t>
          </a:r>
          <a:r>
            <a:rPr lang="ru-RU" sz="1300" dirty="0" err="1" smtClean="0">
              <a:solidFill>
                <a:srgbClr val="002060"/>
              </a:solidFill>
            </a:rPr>
            <a:t>профориентационной</a:t>
          </a:r>
          <a:r>
            <a:rPr lang="ru-RU" sz="1300" dirty="0" smtClean="0">
              <a:solidFill>
                <a:srgbClr val="002060"/>
              </a:solidFill>
            </a:rPr>
            <a:t> работы среди школьников и обеспечение востребованности абитуриентами специальностей области образования «Здравоохранение и медицинские науки»</a:t>
          </a:r>
          <a:endParaRPr lang="ru-RU" sz="1300" dirty="0">
            <a:solidFill>
              <a:srgbClr val="002060"/>
            </a:solidFill>
          </a:endParaRPr>
        </a:p>
      </dgm:t>
    </dgm:pt>
    <dgm:pt modelId="{179E4221-68FC-426B-ADD3-E31702F822F7}" type="parTrans" cxnId="{FACC7D00-57C1-457E-837C-4D4CC5997B70}">
      <dgm:prSet/>
      <dgm:spPr/>
      <dgm:t>
        <a:bodyPr/>
        <a:lstStyle/>
        <a:p>
          <a:endParaRPr lang="ru-RU"/>
        </a:p>
      </dgm:t>
    </dgm:pt>
    <dgm:pt modelId="{2BA135C0-E18A-42A1-B6D3-1E2C54185778}" type="sibTrans" cxnId="{FACC7D00-57C1-457E-837C-4D4CC5997B70}">
      <dgm:prSet/>
      <dgm:spPr/>
      <dgm:t>
        <a:bodyPr/>
        <a:lstStyle/>
        <a:p>
          <a:endParaRPr lang="ru-RU"/>
        </a:p>
      </dgm:t>
    </dgm:pt>
    <dgm:pt modelId="{85DD9F55-AF56-4626-9C61-EC4D58715652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9A9B7103-E392-4C3D-9DD9-3E4A35910DAC}" type="parTrans" cxnId="{B4D24DD5-1CFF-4780-9524-7B1BFE0B5634}">
      <dgm:prSet/>
      <dgm:spPr/>
      <dgm:t>
        <a:bodyPr/>
        <a:lstStyle/>
        <a:p>
          <a:endParaRPr lang="ru-RU"/>
        </a:p>
      </dgm:t>
    </dgm:pt>
    <dgm:pt modelId="{BE8BAD0B-4733-4A2F-A81E-B5FF122068CF}" type="sibTrans" cxnId="{B4D24DD5-1CFF-4780-9524-7B1BFE0B5634}">
      <dgm:prSet/>
      <dgm:spPr/>
      <dgm:t>
        <a:bodyPr/>
        <a:lstStyle/>
        <a:p>
          <a:endParaRPr lang="ru-RU"/>
        </a:p>
      </dgm:t>
    </dgm:pt>
    <dgm:pt modelId="{EEB828C5-EFA3-458E-83DB-5EA79A441F10}">
      <dgm:prSet custT="1"/>
      <dgm:spPr/>
      <dgm:t>
        <a:bodyPr/>
        <a:lstStyle/>
        <a:p>
          <a:r>
            <a:rPr lang="ru-RU" sz="1300" dirty="0" smtClean="0">
              <a:solidFill>
                <a:srgbClr val="002060"/>
              </a:solidFill>
            </a:rPr>
            <a:t>Создание условий по закреплению медицинских работников в отрасли здравоохранения включая адресную социальную поддержку отдельных категорий медицинских работников и обучающихся</a:t>
          </a:r>
          <a:endParaRPr lang="ru-RU" sz="1300" dirty="0"/>
        </a:p>
      </dgm:t>
    </dgm:pt>
    <dgm:pt modelId="{854C6BBD-AA54-4E0D-8988-303222C3B706}" type="parTrans" cxnId="{B8DD8A2B-D404-47A2-8764-5202E3A46D84}">
      <dgm:prSet/>
      <dgm:spPr/>
      <dgm:t>
        <a:bodyPr/>
        <a:lstStyle/>
        <a:p>
          <a:endParaRPr lang="ru-RU"/>
        </a:p>
      </dgm:t>
    </dgm:pt>
    <dgm:pt modelId="{1F1A4372-B07F-473D-ACBF-D4753EE1D1F0}" type="sibTrans" cxnId="{B8DD8A2B-D404-47A2-8764-5202E3A46D84}">
      <dgm:prSet/>
      <dgm:spPr/>
      <dgm:t>
        <a:bodyPr/>
        <a:lstStyle/>
        <a:p>
          <a:endParaRPr lang="ru-RU"/>
        </a:p>
      </dgm:t>
    </dgm:pt>
    <dgm:pt modelId="{CB146F56-D11E-4D62-9E55-1E3C2419FF3B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A162775F-A18A-4A25-A683-AC766680D085}" type="parTrans" cxnId="{33A7A51B-933A-40DA-B170-E37AFE827551}">
      <dgm:prSet/>
      <dgm:spPr/>
      <dgm:t>
        <a:bodyPr/>
        <a:lstStyle/>
        <a:p>
          <a:endParaRPr lang="ru-RU"/>
        </a:p>
      </dgm:t>
    </dgm:pt>
    <dgm:pt modelId="{3DFF724D-C70A-476F-8E48-A4E6CF3D265C}" type="sibTrans" cxnId="{33A7A51B-933A-40DA-B170-E37AFE827551}">
      <dgm:prSet/>
      <dgm:spPr/>
      <dgm:t>
        <a:bodyPr/>
        <a:lstStyle/>
        <a:p>
          <a:endParaRPr lang="ru-RU"/>
        </a:p>
      </dgm:t>
    </dgm:pt>
    <dgm:pt modelId="{8F3BBE10-A75C-49D8-9C59-9AB819D81BD4}">
      <dgm:prSet custT="1"/>
      <dgm:spPr/>
      <dgm:t>
        <a:bodyPr/>
        <a:lstStyle/>
        <a:p>
          <a:r>
            <a:rPr lang="ru-RU" sz="1300" b="0" dirty="0" smtClean="0">
              <a:solidFill>
                <a:schemeClr val="tx2">
                  <a:lumMod val="75000"/>
                </a:schemeClr>
              </a:solidFill>
            </a:rPr>
            <a:t>Развитие непрерывного профессионального роста  и уровня квалификации в рамках системы непрерывного профессионального медицинского образования</a:t>
          </a:r>
          <a:endParaRPr lang="ru-RU" sz="1300" dirty="0"/>
        </a:p>
      </dgm:t>
    </dgm:pt>
    <dgm:pt modelId="{A2A9DC93-54D5-4D22-A1C5-AA455DF674D7}" type="parTrans" cxnId="{E193CBAF-F482-480E-809A-7C0689C525F0}">
      <dgm:prSet/>
      <dgm:spPr/>
      <dgm:t>
        <a:bodyPr/>
        <a:lstStyle/>
        <a:p>
          <a:endParaRPr lang="ru-RU"/>
        </a:p>
      </dgm:t>
    </dgm:pt>
    <dgm:pt modelId="{D31D6091-1A2E-46BE-A263-4DC04F1F81E7}" type="sibTrans" cxnId="{E193CBAF-F482-480E-809A-7C0689C525F0}">
      <dgm:prSet/>
      <dgm:spPr/>
      <dgm:t>
        <a:bodyPr/>
        <a:lstStyle/>
        <a:p>
          <a:endParaRPr lang="ru-RU"/>
        </a:p>
      </dgm:t>
    </dgm:pt>
    <dgm:pt modelId="{83D30B98-104C-406F-B0CA-D1386207FEE5}" type="pres">
      <dgm:prSet presAssocID="{D82FA371-C795-4516-93B7-A93427FD76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D330CA-8925-446B-903E-6AD34D8B63F9}" type="pres">
      <dgm:prSet presAssocID="{1E87AFB0-75A6-4601-846D-3B488BCE9D43}" presName="composite" presStyleCnt="0"/>
      <dgm:spPr/>
    </dgm:pt>
    <dgm:pt modelId="{C622983F-12D8-4997-8A2A-4765573D9DD0}" type="pres">
      <dgm:prSet presAssocID="{1E87AFB0-75A6-4601-846D-3B488BCE9D43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1182E-5D6C-4D59-96BF-90082FD9E035}" type="pres">
      <dgm:prSet presAssocID="{1E87AFB0-75A6-4601-846D-3B488BCE9D43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0BCB3-1138-4AFA-BB75-2DF26D5910F4}" type="pres">
      <dgm:prSet presAssocID="{39094E9A-4C88-4EEE-BD03-BC4612A8ED3E}" presName="sp" presStyleCnt="0"/>
      <dgm:spPr/>
    </dgm:pt>
    <dgm:pt modelId="{A426DB94-FBD8-4E7C-A154-993D148D5B1A}" type="pres">
      <dgm:prSet presAssocID="{0EB90A9D-A0AB-405A-91BD-75923334D577}" presName="composite" presStyleCnt="0"/>
      <dgm:spPr/>
    </dgm:pt>
    <dgm:pt modelId="{47D84F8B-6976-42AA-9396-3D137816D384}" type="pres">
      <dgm:prSet presAssocID="{0EB90A9D-A0AB-405A-91BD-75923334D57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E9125-D24B-4505-A54E-4C997F9D49BC}" type="pres">
      <dgm:prSet presAssocID="{0EB90A9D-A0AB-405A-91BD-75923334D57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0C7F9-EB1C-4589-8D21-3805222C100C}" type="pres">
      <dgm:prSet presAssocID="{292060FD-95E0-43F5-8A76-2B4624A89350}" presName="sp" presStyleCnt="0"/>
      <dgm:spPr/>
    </dgm:pt>
    <dgm:pt modelId="{284E43D4-C286-4344-9B81-898F41062B8E}" type="pres">
      <dgm:prSet presAssocID="{9053294A-8D5A-401E-8509-57E7CA3D38CD}" presName="composite" presStyleCnt="0"/>
      <dgm:spPr/>
    </dgm:pt>
    <dgm:pt modelId="{85875572-1416-4453-9BFC-B825CE312C3D}" type="pres">
      <dgm:prSet presAssocID="{9053294A-8D5A-401E-8509-57E7CA3D38C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820E1B-1A16-4D43-B287-F80471E63F20}" type="pres">
      <dgm:prSet presAssocID="{9053294A-8D5A-401E-8509-57E7CA3D38C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36FE1-A7EE-4019-9A59-36488072C664}" type="pres">
      <dgm:prSet presAssocID="{E2314945-892B-4142-9CDD-DD4CD4584963}" presName="sp" presStyleCnt="0"/>
      <dgm:spPr/>
    </dgm:pt>
    <dgm:pt modelId="{2D9544CD-3A94-4FB4-B226-D829A2244390}" type="pres">
      <dgm:prSet presAssocID="{433B3E96-1604-47F9-AE42-E1DB388AD502}" presName="composite" presStyleCnt="0"/>
      <dgm:spPr/>
    </dgm:pt>
    <dgm:pt modelId="{5907CDEE-63FE-409E-820E-332C03C04DA0}" type="pres">
      <dgm:prSet presAssocID="{433B3E96-1604-47F9-AE42-E1DB388AD502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61549-8ACF-4268-BF50-5D6C8307EF7D}" type="pres">
      <dgm:prSet presAssocID="{433B3E96-1604-47F9-AE42-E1DB388AD502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80670-D07F-4DE3-B00F-9E5B925A0BF2}" type="pres">
      <dgm:prSet presAssocID="{3104FA8D-8CA8-4434-B7E6-31D9DD092A67}" presName="sp" presStyleCnt="0"/>
      <dgm:spPr/>
    </dgm:pt>
    <dgm:pt modelId="{672D9D4F-7517-469D-9C90-3EE8531F900D}" type="pres">
      <dgm:prSet presAssocID="{DC5D1FB9-B234-4272-80A9-873364F2D46A}" presName="composite" presStyleCnt="0"/>
      <dgm:spPr/>
    </dgm:pt>
    <dgm:pt modelId="{32A95739-4BC7-4B5C-B7ED-4EE1A23B7AA3}" type="pres">
      <dgm:prSet presAssocID="{DC5D1FB9-B234-4272-80A9-873364F2D46A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D9C58-C755-488B-A121-4575D5DEF530}" type="pres">
      <dgm:prSet presAssocID="{DC5D1FB9-B234-4272-80A9-873364F2D46A}" presName="descendantText" presStyleLbl="alignAcc1" presStyleIdx="4" presStyleCnt="8" custScaleY="127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F4D7C-4AD6-4ECA-9772-45D810AC95A9}" type="pres">
      <dgm:prSet presAssocID="{0A6B3601-1EED-4AD1-9B1F-4CFB7441FF6A}" presName="sp" presStyleCnt="0"/>
      <dgm:spPr/>
    </dgm:pt>
    <dgm:pt modelId="{E80E331C-8C8A-4BFC-9F9E-E6356805139A}" type="pres">
      <dgm:prSet presAssocID="{F4E61BD7-47E3-4FCF-980B-E72AB34C5E9C}" presName="composite" presStyleCnt="0"/>
      <dgm:spPr/>
    </dgm:pt>
    <dgm:pt modelId="{3CB3CD0E-8024-4CE8-AEAB-03AA1C679C15}" type="pres">
      <dgm:prSet presAssocID="{F4E61BD7-47E3-4FCF-980B-E72AB34C5E9C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2BE9F-70AC-4B75-B21C-2B8487D166D6}" type="pres">
      <dgm:prSet presAssocID="{F4E61BD7-47E3-4FCF-980B-E72AB34C5E9C}" presName="descendantText" presStyleLbl="alignAcc1" presStyleIdx="5" presStyleCnt="8" custScaleY="113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1FA37-B465-4DE9-8D7C-36A23E4D8397}" type="pres">
      <dgm:prSet presAssocID="{B38EE74C-D5D8-45CF-B63B-EACC84D7776B}" presName="sp" presStyleCnt="0"/>
      <dgm:spPr/>
    </dgm:pt>
    <dgm:pt modelId="{0B7B8F1E-1A20-425E-867C-9D7C7D854593}" type="pres">
      <dgm:prSet presAssocID="{85DD9F55-AF56-4626-9C61-EC4D58715652}" presName="composite" presStyleCnt="0"/>
      <dgm:spPr/>
    </dgm:pt>
    <dgm:pt modelId="{4781570A-AA33-4D9B-91FD-D3153184A470}" type="pres">
      <dgm:prSet presAssocID="{85DD9F55-AF56-4626-9C61-EC4D58715652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A8FFA4-FAC4-487B-AE6A-E50638197F92}" type="pres">
      <dgm:prSet presAssocID="{85DD9F55-AF56-4626-9C61-EC4D58715652}" presName="descendantText" presStyleLbl="alignAcc1" presStyleIdx="6" presStyleCnt="8" custScaleY="113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59DA0-45E9-40BC-9919-89BA4F6291A5}" type="pres">
      <dgm:prSet presAssocID="{BE8BAD0B-4733-4A2F-A81E-B5FF122068CF}" presName="sp" presStyleCnt="0"/>
      <dgm:spPr/>
    </dgm:pt>
    <dgm:pt modelId="{2EEC3EB1-F020-43E2-A569-29BC4EFB5B01}" type="pres">
      <dgm:prSet presAssocID="{CB146F56-D11E-4D62-9E55-1E3C2419FF3B}" presName="composite" presStyleCnt="0"/>
      <dgm:spPr/>
    </dgm:pt>
    <dgm:pt modelId="{BFB4C342-472B-4D07-89EE-8CE867C9CF11}" type="pres">
      <dgm:prSet presAssocID="{CB146F56-D11E-4D62-9E55-1E3C2419FF3B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44028-15A2-4F58-B79F-DB4AD7F90B4A}" type="pres">
      <dgm:prSet presAssocID="{CB146F56-D11E-4D62-9E55-1E3C2419FF3B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A7A51B-933A-40DA-B170-E37AFE827551}" srcId="{D82FA371-C795-4516-93B7-A93427FD766F}" destId="{CB146F56-D11E-4D62-9E55-1E3C2419FF3B}" srcOrd="7" destOrd="0" parTransId="{A162775F-A18A-4A25-A683-AC766680D085}" sibTransId="{3DFF724D-C70A-476F-8E48-A4E6CF3D265C}"/>
    <dgm:cxn modelId="{9A35CD83-CCFC-4D31-96D3-2EF8016C8249}" type="presOf" srcId="{0EB90A9D-A0AB-405A-91BD-75923334D577}" destId="{47D84F8B-6976-42AA-9396-3D137816D384}" srcOrd="0" destOrd="0" presId="urn:microsoft.com/office/officeart/2005/8/layout/chevron2"/>
    <dgm:cxn modelId="{836A9AA5-5EC7-4512-92C3-51CED54C0DA4}" srcId="{433B3E96-1604-47F9-AE42-E1DB388AD502}" destId="{354FAF32-E42C-41FD-8E5F-E9B3FDADD01A}" srcOrd="0" destOrd="0" parTransId="{970ACEC2-2328-405A-A0D9-F1B5B2D4BB26}" sibTransId="{9E0F3B14-5B2D-4FD2-9EFD-C961894F261D}"/>
    <dgm:cxn modelId="{AE675625-C894-4ED3-94D8-B4831285B9BA}" srcId="{D82FA371-C795-4516-93B7-A93427FD766F}" destId="{0EB90A9D-A0AB-405A-91BD-75923334D577}" srcOrd="1" destOrd="0" parTransId="{F97C4456-CC2E-4499-90AB-031F4FEA3817}" sibTransId="{292060FD-95E0-43F5-8A76-2B4624A89350}"/>
    <dgm:cxn modelId="{A99A209B-2E00-4AC1-A500-0064BD5111AE}" srcId="{0EB90A9D-A0AB-405A-91BD-75923334D577}" destId="{B1A41C7E-6B56-4887-A744-843A2E9BA418}" srcOrd="0" destOrd="0" parTransId="{A8290010-26CF-4B81-91AA-93A39453EC99}" sibTransId="{9D4F8C92-F460-49FB-B5BA-F4259D9248F7}"/>
    <dgm:cxn modelId="{F9CB5194-9374-4ADE-AB85-D75E64489604}" type="presOf" srcId="{CB146F56-D11E-4D62-9E55-1E3C2419FF3B}" destId="{BFB4C342-472B-4D07-89EE-8CE867C9CF11}" srcOrd="0" destOrd="0" presId="urn:microsoft.com/office/officeart/2005/8/layout/chevron2"/>
    <dgm:cxn modelId="{77156A42-BFE3-49D3-809A-C085F39519F1}" type="presOf" srcId="{354FAF32-E42C-41FD-8E5F-E9B3FDADD01A}" destId="{E4961549-8ACF-4268-BF50-5D6C8307EF7D}" srcOrd="0" destOrd="0" presId="urn:microsoft.com/office/officeart/2005/8/layout/chevron2"/>
    <dgm:cxn modelId="{0F3C2973-E72A-4B9B-B08A-A574CF5EE414}" type="presOf" srcId="{B1A41C7E-6B56-4887-A744-843A2E9BA418}" destId="{EDFE9125-D24B-4505-A54E-4C997F9D49BC}" srcOrd="0" destOrd="0" presId="urn:microsoft.com/office/officeart/2005/8/layout/chevron2"/>
    <dgm:cxn modelId="{0C311416-D778-4A99-A04E-34F8FFC11872}" type="presOf" srcId="{B0C05F2B-491A-47C9-A26D-6848DA8FD92B}" destId="{CF62BE9F-70AC-4B75-B21C-2B8487D166D6}" srcOrd="0" destOrd="0" presId="urn:microsoft.com/office/officeart/2005/8/layout/chevron2"/>
    <dgm:cxn modelId="{28D04169-1F73-4898-8A7C-692DF11AB056}" srcId="{DC5D1FB9-B234-4272-80A9-873364F2D46A}" destId="{EF09D25F-1B2F-4E23-803A-73C237D1B374}" srcOrd="0" destOrd="0" parTransId="{BC68EA61-622A-4445-8FDC-D5E9E106BA99}" sibTransId="{78E3F2A7-4C0B-47F5-A605-8325132D4D21}"/>
    <dgm:cxn modelId="{71AE897A-EBCC-4CA1-920C-C7C62045F014}" type="presOf" srcId="{1E87AFB0-75A6-4601-846D-3B488BCE9D43}" destId="{C622983F-12D8-4997-8A2A-4765573D9DD0}" srcOrd="0" destOrd="0" presId="urn:microsoft.com/office/officeart/2005/8/layout/chevron2"/>
    <dgm:cxn modelId="{E193CBAF-F482-480E-809A-7C0689C525F0}" srcId="{85DD9F55-AF56-4626-9C61-EC4D58715652}" destId="{8F3BBE10-A75C-49D8-9C59-9AB819D81BD4}" srcOrd="0" destOrd="0" parTransId="{A2A9DC93-54D5-4D22-A1C5-AA455DF674D7}" sibTransId="{D31D6091-1A2E-46BE-A263-4DC04F1F81E7}"/>
    <dgm:cxn modelId="{BEA7D97C-848C-4FBB-B326-D605ECF8C6D7}" type="presOf" srcId="{DC5D1FB9-B234-4272-80A9-873364F2D46A}" destId="{32A95739-4BC7-4B5C-B7ED-4EE1A23B7AA3}" srcOrd="0" destOrd="0" presId="urn:microsoft.com/office/officeart/2005/8/layout/chevron2"/>
    <dgm:cxn modelId="{5250F41A-8CD1-4977-BC2C-604E88CF6AE8}" type="presOf" srcId="{9053294A-8D5A-401E-8509-57E7CA3D38CD}" destId="{85875572-1416-4453-9BFC-B825CE312C3D}" srcOrd="0" destOrd="0" presId="urn:microsoft.com/office/officeart/2005/8/layout/chevron2"/>
    <dgm:cxn modelId="{E2E43F96-8706-4977-B8F3-412EEFBE89CB}" srcId="{D82FA371-C795-4516-93B7-A93427FD766F}" destId="{DC5D1FB9-B234-4272-80A9-873364F2D46A}" srcOrd="4" destOrd="0" parTransId="{4EAA5FA4-06C4-4856-AD75-539AE27BED53}" sibTransId="{0A6B3601-1EED-4AD1-9B1F-4CFB7441FF6A}"/>
    <dgm:cxn modelId="{CAF34D73-7420-4BF0-ADF3-FFE23B87B728}" srcId="{D82FA371-C795-4516-93B7-A93427FD766F}" destId="{9053294A-8D5A-401E-8509-57E7CA3D38CD}" srcOrd="2" destOrd="0" parTransId="{DB96F1A3-1345-4099-B85D-263353370A31}" sibTransId="{E2314945-892B-4142-9CDD-DD4CD4584963}"/>
    <dgm:cxn modelId="{FACC7D00-57C1-457E-837C-4D4CC5997B70}" srcId="{9053294A-8D5A-401E-8509-57E7CA3D38CD}" destId="{395C1633-2630-47DC-A4AE-F285224CE716}" srcOrd="0" destOrd="0" parTransId="{179E4221-68FC-426B-ADD3-E31702F822F7}" sibTransId="{2BA135C0-E18A-42A1-B6D3-1E2C54185778}"/>
    <dgm:cxn modelId="{B4D24DD5-1CFF-4780-9524-7B1BFE0B5634}" srcId="{D82FA371-C795-4516-93B7-A93427FD766F}" destId="{85DD9F55-AF56-4626-9C61-EC4D58715652}" srcOrd="6" destOrd="0" parTransId="{9A9B7103-E392-4C3D-9DD9-3E4A35910DAC}" sibTransId="{BE8BAD0B-4733-4A2F-A81E-B5FF122068CF}"/>
    <dgm:cxn modelId="{5FC5E6EE-1D53-4ED1-BD92-988AE29FC4FE}" type="presOf" srcId="{433B3E96-1604-47F9-AE42-E1DB388AD502}" destId="{5907CDEE-63FE-409E-820E-332C03C04DA0}" srcOrd="0" destOrd="0" presId="urn:microsoft.com/office/officeart/2005/8/layout/chevron2"/>
    <dgm:cxn modelId="{548C53C6-94DA-4E5C-9F1C-A7AF5E6C28BA}" type="presOf" srcId="{8F3BBE10-A75C-49D8-9C59-9AB819D81BD4}" destId="{9EA8FFA4-FAC4-487B-AE6A-E50638197F92}" srcOrd="0" destOrd="0" presId="urn:microsoft.com/office/officeart/2005/8/layout/chevron2"/>
    <dgm:cxn modelId="{90829FE2-7CFA-4CA6-9664-50D6049E8F8E}" type="presOf" srcId="{F4E61BD7-47E3-4FCF-980B-E72AB34C5E9C}" destId="{3CB3CD0E-8024-4CE8-AEAB-03AA1C679C15}" srcOrd="0" destOrd="0" presId="urn:microsoft.com/office/officeart/2005/8/layout/chevron2"/>
    <dgm:cxn modelId="{1D149E65-ADB3-488F-B91A-79974BA373F3}" srcId="{F4E61BD7-47E3-4FCF-980B-E72AB34C5E9C}" destId="{B0C05F2B-491A-47C9-A26D-6848DA8FD92B}" srcOrd="0" destOrd="0" parTransId="{0D261AD3-D135-46E7-B1C9-247B4E018528}" sibTransId="{D3911652-05FB-4D2F-AA62-920AD8B6B46A}"/>
    <dgm:cxn modelId="{50BA6985-DE9C-463C-82AA-13E3BB6F8275}" type="presOf" srcId="{D82FA371-C795-4516-93B7-A93427FD766F}" destId="{83D30B98-104C-406F-B0CA-D1386207FEE5}" srcOrd="0" destOrd="0" presId="urn:microsoft.com/office/officeart/2005/8/layout/chevron2"/>
    <dgm:cxn modelId="{6C530309-E907-4340-AB84-9D040A886F35}" srcId="{1E87AFB0-75A6-4601-846D-3B488BCE9D43}" destId="{A2E720F9-CB42-428A-85E0-FE421BC654B2}" srcOrd="0" destOrd="0" parTransId="{71396569-2E60-486F-BFFF-128F77B69935}" sibTransId="{FE1BD1D3-69AF-4356-B64C-1151E5DD5D83}"/>
    <dgm:cxn modelId="{53C45ADC-4190-4322-8E78-46C672B43C79}" srcId="{D82FA371-C795-4516-93B7-A93427FD766F}" destId="{1E87AFB0-75A6-4601-846D-3B488BCE9D43}" srcOrd="0" destOrd="0" parTransId="{40412CB3-9F14-4634-86D0-A7FDE8B5CB2D}" sibTransId="{39094E9A-4C88-4EEE-BD03-BC4612A8ED3E}"/>
    <dgm:cxn modelId="{B89AF263-3DAC-4AEB-8C70-C6A38CA3E18A}" type="presOf" srcId="{395C1633-2630-47DC-A4AE-F285224CE716}" destId="{EF820E1B-1A16-4D43-B287-F80471E63F20}" srcOrd="0" destOrd="0" presId="urn:microsoft.com/office/officeart/2005/8/layout/chevron2"/>
    <dgm:cxn modelId="{053C2A34-4AB5-4698-A1E0-E9928C6A92C1}" type="presOf" srcId="{85DD9F55-AF56-4626-9C61-EC4D58715652}" destId="{4781570A-AA33-4D9B-91FD-D3153184A470}" srcOrd="0" destOrd="0" presId="urn:microsoft.com/office/officeart/2005/8/layout/chevron2"/>
    <dgm:cxn modelId="{3BBEFA9A-D063-4B70-91FD-561F8E343469}" type="presOf" srcId="{EF09D25F-1B2F-4E23-803A-73C237D1B374}" destId="{4F2D9C58-C755-488B-A121-4575D5DEF530}" srcOrd="0" destOrd="0" presId="urn:microsoft.com/office/officeart/2005/8/layout/chevron2"/>
    <dgm:cxn modelId="{B8DD8A2B-D404-47A2-8764-5202E3A46D84}" srcId="{CB146F56-D11E-4D62-9E55-1E3C2419FF3B}" destId="{EEB828C5-EFA3-458E-83DB-5EA79A441F10}" srcOrd="0" destOrd="0" parTransId="{854C6BBD-AA54-4E0D-8988-303222C3B706}" sibTransId="{1F1A4372-B07F-473D-ACBF-D4753EE1D1F0}"/>
    <dgm:cxn modelId="{913FCD2B-8BA0-418B-A79A-6AE080085F49}" type="presOf" srcId="{A2E720F9-CB42-428A-85E0-FE421BC654B2}" destId="{8351182E-5D6C-4D59-96BF-90082FD9E035}" srcOrd="0" destOrd="0" presId="urn:microsoft.com/office/officeart/2005/8/layout/chevron2"/>
    <dgm:cxn modelId="{D396AE83-CB37-4BD5-B9C7-8AB32B2F9841}" type="presOf" srcId="{EEB828C5-EFA3-458E-83DB-5EA79A441F10}" destId="{7D444028-15A2-4F58-B79F-DB4AD7F90B4A}" srcOrd="0" destOrd="0" presId="urn:microsoft.com/office/officeart/2005/8/layout/chevron2"/>
    <dgm:cxn modelId="{7C85EA5D-8432-4510-B5E1-8FB209713A62}" srcId="{D82FA371-C795-4516-93B7-A93427FD766F}" destId="{F4E61BD7-47E3-4FCF-980B-E72AB34C5E9C}" srcOrd="5" destOrd="0" parTransId="{CD7DC702-C83D-41DC-917F-0A9EAF026396}" sibTransId="{B38EE74C-D5D8-45CF-B63B-EACC84D7776B}"/>
    <dgm:cxn modelId="{7F828CD1-37CA-4C3A-B696-43FFE2FD1C42}" srcId="{D82FA371-C795-4516-93B7-A93427FD766F}" destId="{433B3E96-1604-47F9-AE42-E1DB388AD502}" srcOrd="3" destOrd="0" parTransId="{71C83B4F-4BB4-4F20-9B8A-4CD8E6DB27B3}" sibTransId="{3104FA8D-8CA8-4434-B7E6-31D9DD092A67}"/>
    <dgm:cxn modelId="{53FF3AB4-6DC7-4EC8-ACEB-4903C94D886A}" type="presParOf" srcId="{83D30B98-104C-406F-B0CA-D1386207FEE5}" destId="{92D330CA-8925-446B-903E-6AD34D8B63F9}" srcOrd="0" destOrd="0" presId="urn:microsoft.com/office/officeart/2005/8/layout/chevron2"/>
    <dgm:cxn modelId="{A31BBBFE-F753-487B-BA31-F333FE3D1536}" type="presParOf" srcId="{92D330CA-8925-446B-903E-6AD34D8B63F9}" destId="{C622983F-12D8-4997-8A2A-4765573D9DD0}" srcOrd="0" destOrd="0" presId="urn:microsoft.com/office/officeart/2005/8/layout/chevron2"/>
    <dgm:cxn modelId="{BBD81C25-7CDC-4C6D-A0EC-C191273BE308}" type="presParOf" srcId="{92D330CA-8925-446B-903E-6AD34D8B63F9}" destId="{8351182E-5D6C-4D59-96BF-90082FD9E035}" srcOrd="1" destOrd="0" presId="urn:microsoft.com/office/officeart/2005/8/layout/chevron2"/>
    <dgm:cxn modelId="{B2C22B1E-4EB4-4A6E-B445-1C23A3E3572C}" type="presParOf" srcId="{83D30B98-104C-406F-B0CA-D1386207FEE5}" destId="{5660BCB3-1138-4AFA-BB75-2DF26D5910F4}" srcOrd="1" destOrd="0" presId="urn:microsoft.com/office/officeart/2005/8/layout/chevron2"/>
    <dgm:cxn modelId="{1C21D2C3-E91D-45AD-BFB9-71952ABEF485}" type="presParOf" srcId="{83D30B98-104C-406F-B0CA-D1386207FEE5}" destId="{A426DB94-FBD8-4E7C-A154-993D148D5B1A}" srcOrd="2" destOrd="0" presId="urn:microsoft.com/office/officeart/2005/8/layout/chevron2"/>
    <dgm:cxn modelId="{586873AD-A365-4F99-8B99-1554C36731EF}" type="presParOf" srcId="{A426DB94-FBD8-4E7C-A154-993D148D5B1A}" destId="{47D84F8B-6976-42AA-9396-3D137816D384}" srcOrd="0" destOrd="0" presId="urn:microsoft.com/office/officeart/2005/8/layout/chevron2"/>
    <dgm:cxn modelId="{A94504B7-4AFE-4B21-BB89-0F1D9DAB8C9C}" type="presParOf" srcId="{A426DB94-FBD8-4E7C-A154-993D148D5B1A}" destId="{EDFE9125-D24B-4505-A54E-4C997F9D49BC}" srcOrd="1" destOrd="0" presId="urn:microsoft.com/office/officeart/2005/8/layout/chevron2"/>
    <dgm:cxn modelId="{E230A072-7C46-48B7-94C6-14FD668469EF}" type="presParOf" srcId="{83D30B98-104C-406F-B0CA-D1386207FEE5}" destId="{3230C7F9-EB1C-4589-8D21-3805222C100C}" srcOrd="3" destOrd="0" presId="urn:microsoft.com/office/officeart/2005/8/layout/chevron2"/>
    <dgm:cxn modelId="{E059F894-7D0B-49DC-8053-06334C8DF402}" type="presParOf" srcId="{83D30B98-104C-406F-B0CA-D1386207FEE5}" destId="{284E43D4-C286-4344-9B81-898F41062B8E}" srcOrd="4" destOrd="0" presId="urn:microsoft.com/office/officeart/2005/8/layout/chevron2"/>
    <dgm:cxn modelId="{8231BFDB-6813-4DB4-BDBE-AFDEB3D1209E}" type="presParOf" srcId="{284E43D4-C286-4344-9B81-898F41062B8E}" destId="{85875572-1416-4453-9BFC-B825CE312C3D}" srcOrd="0" destOrd="0" presId="urn:microsoft.com/office/officeart/2005/8/layout/chevron2"/>
    <dgm:cxn modelId="{08E346A6-0F65-4E53-9F80-F061A5CEA884}" type="presParOf" srcId="{284E43D4-C286-4344-9B81-898F41062B8E}" destId="{EF820E1B-1A16-4D43-B287-F80471E63F20}" srcOrd="1" destOrd="0" presId="urn:microsoft.com/office/officeart/2005/8/layout/chevron2"/>
    <dgm:cxn modelId="{708EEFBF-15CA-41E9-B793-10C0AEC60A2E}" type="presParOf" srcId="{83D30B98-104C-406F-B0CA-D1386207FEE5}" destId="{3C336FE1-A7EE-4019-9A59-36488072C664}" srcOrd="5" destOrd="0" presId="urn:microsoft.com/office/officeart/2005/8/layout/chevron2"/>
    <dgm:cxn modelId="{A7B82009-4DD7-47C6-A170-7DBE7E32F0D2}" type="presParOf" srcId="{83D30B98-104C-406F-B0CA-D1386207FEE5}" destId="{2D9544CD-3A94-4FB4-B226-D829A2244390}" srcOrd="6" destOrd="0" presId="urn:microsoft.com/office/officeart/2005/8/layout/chevron2"/>
    <dgm:cxn modelId="{0CFC728C-D57A-48C8-87F8-DDAE93E06A06}" type="presParOf" srcId="{2D9544CD-3A94-4FB4-B226-D829A2244390}" destId="{5907CDEE-63FE-409E-820E-332C03C04DA0}" srcOrd="0" destOrd="0" presId="urn:microsoft.com/office/officeart/2005/8/layout/chevron2"/>
    <dgm:cxn modelId="{33C9DA95-FEB0-48B7-8823-731D902DF191}" type="presParOf" srcId="{2D9544CD-3A94-4FB4-B226-D829A2244390}" destId="{E4961549-8ACF-4268-BF50-5D6C8307EF7D}" srcOrd="1" destOrd="0" presId="urn:microsoft.com/office/officeart/2005/8/layout/chevron2"/>
    <dgm:cxn modelId="{2EE38881-F6E4-4857-B627-2B7E5F44560B}" type="presParOf" srcId="{83D30B98-104C-406F-B0CA-D1386207FEE5}" destId="{5CA80670-D07F-4DE3-B00F-9E5B925A0BF2}" srcOrd="7" destOrd="0" presId="urn:microsoft.com/office/officeart/2005/8/layout/chevron2"/>
    <dgm:cxn modelId="{43F52DDC-6F06-468E-9CA9-B86EE998F774}" type="presParOf" srcId="{83D30B98-104C-406F-B0CA-D1386207FEE5}" destId="{672D9D4F-7517-469D-9C90-3EE8531F900D}" srcOrd="8" destOrd="0" presId="urn:microsoft.com/office/officeart/2005/8/layout/chevron2"/>
    <dgm:cxn modelId="{FC976058-34B8-44EF-9A63-7DE71300D8DF}" type="presParOf" srcId="{672D9D4F-7517-469D-9C90-3EE8531F900D}" destId="{32A95739-4BC7-4B5C-B7ED-4EE1A23B7AA3}" srcOrd="0" destOrd="0" presId="urn:microsoft.com/office/officeart/2005/8/layout/chevron2"/>
    <dgm:cxn modelId="{2EF7DE64-9ED6-4721-B4A1-AFD59C192972}" type="presParOf" srcId="{672D9D4F-7517-469D-9C90-3EE8531F900D}" destId="{4F2D9C58-C755-488B-A121-4575D5DEF530}" srcOrd="1" destOrd="0" presId="urn:microsoft.com/office/officeart/2005/8/layout/chevron2"/>
    <dgm:cxn modelId="{1C76ED63-6780-44A3-97FA-522C793513C4}" type="presParOf" srcId="{83D30B98-104C-406F-B0CA-D1386207FEE5}" destId="{13AF4D7C-4AD6-4ECA-9772-45D810AC95A9}" srcOrd="9" destOrd="0" presId="urn:microsoft.com/office/officeart/2005/8/layout/chevron2"/>
    <dgm:cxn modelId="{C79A2A11-E9E2-428D-B927-8E5873FA9E1E}" type="presParOf" srcId="{83D30B98-104C-406F-B0CA-D1386207FEE5}" destId="{E80E331C-8C8A-4BFC-9F9E-E6356805139A}" srcOrd="10" destOrd="0" presId="urn:microsoft.com/office/officeart/2005/8/layout/chevron2"/>
    <dgm:cxn modelId="{AA04D757-B237-417E-8DD7-A6C09F20C5E6}" type="presParOf" srcId="{E80E331C-8C8A-4BFC-9F9E-E6356805139A}" destId="{3CB3CD0E-8024-4CE8-AEAB-03AA1C679C15}" srcOrd="0" destOrd="0" presId="urn:microsoft.com/office/officeart/2005/8/layout/chevron2"/>
    <dgm:cxn modelId="{44318DE5-DC66-4298-A16A-36D901168885}" type="presParOf" srcId="{E80E331C-8C8A-4BFC-9F9E-E6356805139A}" destId="{CF62BE9F-70AC-4B75-B21C-2B8487D166D6}" srcOrd="1" destOrd="0" presId="urn:microsoft.com/office/officeart/2005/8/layout/chevron2"/>
    <dgm:cxn modelId="{1601F9F2-B21B-445F-9721-0660E6727FE8}" type="presParOf" srcId="{83D30B98-104C-406F-B0CA-D1386207FEE5}" destId="{1B61FA37-B465-4DE9-8D7C-36A23E4D8397}" srcOrd="11" destOrd="0" presId="urn:microsoft.com/office/officeart/2005/8/layout/chevron2"/>
    <dgm:cxn modelId="{6B14E2F8-33DF-4F91-AE09-F50DF0470079}" type="presParOf" srcId="{83D30B98-104C-406F-B0CA-D1386207FEE5}" destId="{0B7B8F1E-1A20-425E-867C-9D7C7D854593}" srcOrd="12" destOrd="0" presId="urn:microsoft.com/office/officeart/2005/8/layout/chevron2"/>
    <dgm:cxn modelId="{25DB202B-7244-48DD-86CC-0421293FE481}" type="presParOf" srcId="{0B7B8F1E-1A20-425E-867C-9D7C7D854593}" destId="{4781570A-AA33-4D9B-91FD-D3153184A470}" srcOrd="0" destOrd="0" presId="urn:microsoft.com/office/officeart/2005/8/layout/chevron2"/>
    <dgm:cxn modelId="{D143A73D-C5C8-49F7-9684-D9AF8B961A27}" type="presParOf" srcId="{0B7B8F1E-1A20-425E-867C-9D7C7D854593}" destId="{9EA8FFA4-FAC4-487B-AE6A-E50638197F92}" srcOrd="1" destOrd="0" presId="urn:microsoft.com/office/officeart/2005/8/layout/chevron2"/>
    <dgm:cxn modelId="{F1EE8557-2D05-4E8D-B69C-F9024059EB61}" type="presParOf" srcId="{83D30B98-104C-406F-B0CA-D1386207FEE5}" destId="{3CA59DA0-45E9-40BC-9919-89BA4F6291A5}" srcOrd="13" destOrd="0" presId="urn:microsoft.com/office/officeart/2005/8/layout/chevron2"/>
    <dgm:cxn modelId="{A08E0C2E-2911-4063-90FE-FE91065E91A3}" type="presParOf" srcId="{83D30B98-104C-406F-B0CA-D1386207FEE5}" destId="{2EEC3EB1-F020-43E2-A569-29BC4EFB5B01}" srcOrd="14" destOrd="0" presId="urn:microsoft.com/office/officeart/2005/8/layout/chevron2"/>
    <dgm:cxn modelId="{D50DA4BE-A976-452E-8B69-EF3A1C601F12}" type="presParOf" srcId="{2EEC3EB1-F020-43E2-A569-29BC4EFB5B01}" destId="{BFB4C342-472B-4D07-89EE-8CE867C9CF11}" srcOrd="0" destOrd="0" presId="urn:microsoft.com/office/officeart/2005/8/layout/chevron2"/>
    <dgm:cxn modelId="{60E763A3-51D5-4F6D-8ED9-5A0B2117C3BA}" type="presParOf" srcId="{2EEC3EB1-F020-43E2-A569-29BC4EFB5B01}" destId="{7D444028-15A2-4F58-B79F-DB4AD7F90B4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2983F-12D8-4997-8A2A-4765573D9DD0}">
      <dsp:nvSpPr>
        <dsp:cNvPr id="0" name=""/>
        <dsp:cNvSpPr/>
      </dsp:nvSpPr>
      <dsp:spPr>
        <a:xfrm rot="5400000">
          <a:off x="-107880" y="117196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</a:t>
          </a:r>
          <a:endParaRPr lang="ru-RU" sz="1400" kern="1200" dirty="0"/>
        </a:p>
      </dsp:txBody>
      <dsp:txXfrm rot="-5400000">
        <a:off x="1" y="261035"/>
        <a:ext cx="503440" cy="215761"/>
      </dsp:txXfrm>
    </dsp:sp>
    <dsp:sp modelId="{8351182E-5D6C-4D59-96BF-90082FD9E035}">
      <dsp:nvSpPr>
        <dsp:cNvPr id="0" name=""/>
        <dsp:cNvSpPr/>
      </dsp:nvSpPr>
      <dsp:spPr>
        <a:xfrm rot="5400000">
          <a:off x="4302456" y="-3789698"/>
          <a:ext cx="467480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Определение реальной потребности в медицинских кадрах в субъекте Российской Федерации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503441" y="32137"/>
        <a:ext cx="8042691" cy="421840"/>
      </dsp:txXfrm>
    </dsp:sp>
    <dsp:sp modelId="{47D84F8B-6976-42AA-9396-3D137816D384}">
      <dsp:nvSpPr>
        <dsp:cNvPr id="0" name=""/>
        <dsp:cNvSpPr/>
      </dsp:nvSpPr>
      <dsp:spPr>
        <a:xfrm rot="5400000">
          <a:off x="-107880" y="765060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</a:t>
          </a:r>
          <a:endParaRPr lang="ru-RU" sz="1400" kern="1200" dirty="0"/>
        </a:p>
      </dsp:txBody>
      <dsp:txXfrm rot="-5400000">
        <a:off x="1" y="908899"/>
        <a:ext cx="503440" cy="215761"/>
      </dsp:txXfrm>
    </dsp:sp>
    <dsp:sp modelId="{EDFE9125-D24B-4505-A54E-4C997F9D49BC}">
      <dsp:nvSpPr>
        <dsp:cNvPr id="0" name=""/>
        <dsp:cNvSpPr/>
      </dsp:nvSpPr>
      <dsp:spPr>
        <a:xfrm rot="5400000">
          <a:off x="4302456" y="-3141834"/>
          <a:ext cx="467480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Формирование кадровых резервов специалистов для организаций системы здравоохранения, в том числе управленческих кадров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503441" y="680001"/>
        <a:ext cx="8042691" cy="421840"/>
      </dsp:txXfrm>
    </dsp:sp>
    <dsp:sp modelId="{85875572-1416-4453-9BFC-B825CE312C3D}">
      <dsp:nvSpPr>
        <dsp:cNvPr id="0" name=""/>
        <dsp:cNvSpPr/>
      </dsp:nvSpPr>
      <dsp:spPr>
        <a:xfrm rot="5400000">
          <a:off x="-107880" y="1412925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</a:t>
          </a:r>
          <a:endParaRPr lang="ru-RU" sz="1400" kern="1200" dirty="0"/>
        </a:p>
      </dsp:txBody>
      <dsp:txXfrm rot="-5400000">
        <a:off x="1" y="1556764"/>
        <a:ext cx="503440" cy="215761"/>
      </dsp:txXfrm>
    </dsp:sp>
    <dsp:sp modelId="{EF820E1B-1A16-4D43-B287-F80471E63F20}">
      <dsp:nvSpPr>
        <dsp:cNvPr id="0" name=""/>
        <dsp:cNvSpPr/>
      </dsp:nvSpPr>
      <dsp:spPr>
        <a:xfrm rot="5400000">
          <a:off x="4302456" y="-2493970"/>
          <a:ext cx="467480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Проведение </a:t>
          </a:r>
          <a:r>
            <a:rPr lang="ru-RU" sz="1300" kern="1200" dirty="0" err="1" smtClean="0">
              <a:solidFill>
                <a:srgbClr val="002060"/>
              </a:solidFill>
            </a:rPr>
            <a:t>профориентационной</a:t>
          </a:r>
          <a:r>
            <a:rPr lang="ru-RU" sz="1300" kern="1200" dirty="0" smtClean="0">
              <a:solidFill>
                <a:srgbClr val="002060"/>
              </a:solidFill>
            </a:rPr>
            <a:t> работы среди школьников и обеспечение востребованности абитуриентами специальностей области образования «Здравоохранение и медицинские науки»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503441" y="1327865"/>
        <a:ext cx="8042691" cy="421840"/>
      </dsp:txXfrm>
    </dsp:sp>
    <dsp:sp modelId="{5907CDEE-63FE-409E-820E-332C03C04DA0}">
      <dsp:nvSpPr>
        <dsp:cNvPr id="0" name=""/>
        <dsp:cNvSpPr/>
      </dsp:nvSpPr>
      <dsp:spPr>
        <a:xfrm rot="5400000">
          <a:off x="-107880" y="2060789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</a:t>
          </a:r>
          <a:endParaRPr lang="ru-RU" sz="1400" kern="1200" dirty="0"/>
        </a:p>
      </dsp:txBody>
      <dsp:txXfrm rot="-5400000">
        <a:off x="1" y="2204628"/>
        <a:ext cx="503440" cy="215761"/>
      </dsp:txXfrm>
    </dsp:sp>
    <dsp:sp modelId="{E4961549-8ACF-4268-BF50-5D6C8307EF7D}">
      <dsp:nvSpPr>
        <dsp:cNvPr id="0" name=""/>
        <dsp:cNvSpPr/>
      </dsp:nvSpPr>
      <dsp:spPr>
        <a:xfrm rot="5400000">
          <a:off x="4302456" y="-1846105"/>
          <a:ext cx="467480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Предложения по формированию квоты целевого приема и объемов государственного задания на подготовку специалистов с учетом реальной потребности субъекта Российской Федерации в медицинских кадрах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503441" y="1975730"/>
        <a:ext cx="8042691" cy="421840"/>
      </dsp:txXfrm>
    </dsp:sp>
    <dsp:sp modelId="{32A95739-4BC7-4B5C-B7ED-4EE1A23B7AA3}">
      <dsp:nvSpPr>
        <dsp:cNvPr id="0" name=""/>
        <dsp:cNvSpPr/>
      </dsp:nvSpPr>
      <dsp:spPr>
        <a:xfrm rot="5400000">
          <a:off x="-107880" y="2773428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</a:t>
          </a:r>
          <a:endParaRPr lang="ru-RU" sz="1400" kern="1200" dirty="0"/>
        </a:p>
      </dsp:txBody>
      <dsp:txXfrm rot="-5400000">
        <a:off x="1" y="2917267"/>
        <a:ext cx="503440" cy="215761"/>
      </dsp:txXfrm>
    </dsp:sp>
    <dsp:sp modelId="{4F2D9C58-C755-488B-A121-4575D5DEF530}">
      <dsp:nvSpPr>
        <dsp:cNvPr id="0" name=""/>
        <dsp:cNvSpPr/>
      </dsp:nvSpPr>
      <dsp:spPr>
        <a:xfrm rot="5400000">
          <a:off x="4237681" y="-1133467"/>
          <a:ext cx="597029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Повышение эффективности трудоустройства выпускников ВУЗов и колледжей, проработавших в государственных и муниципальных медицинских организациях субъекта Российской Федерации не менее 3 лет</a:t>
          </a:r>
          <a:endParaRPr lang="ru-RU" sz="1300" kern="1200" dirty="0">
            <a:solidFill>
              <a:srgbClr val="002060"/>
            </a:solidFill>
          </a:endParaRPr>
        </a:p>
      </dsp:txBody>
      <dsp:txXfrm rot="-5400000">
        <a:off x="503441" y="2629918"/>
        <a:ext cx="8036366" cy="538739"/>
      </dsp:txXfrm>
    </dsp:sp>
    <dsp:sp modelId="{3CB3CD0E-8024-4CE8-AEAB-03AA1C679C15}">
      <dsp:nvSpPr>
        <dsp:cNvPr id="0" name=""/>
        <dsp:cNvSpPr/>
      </dsp:nvSpPr>
      <dsp:spPr>
        <a:xfrm rot="5400000">
          <a:off x="-107880" y="3451865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6</a:t>
          </a:r>
          <a:endParaRPr lang="ru-RU" sz="1400" kern="1200" dirty="0"/>
        </a:p>
      </dsp:txBody>
      <dsp:txXfrm rot="-5400000">
        <a:off x="1" y="3595704"/>
        <a:ext cx="503440" cy="215761"/>
      </dsp:txXfrm>
    </dsp:sp>
    <dsp:sp modelId="{CF62BE9F-70AC-4B75-B21C-2B8487D166D6}">
      <dsp:nvSpPr>
        <dsp:cNvPr id="0" name=""/>
        <dsp:cNvSpPr/>
      </dsp:nvSpPr>
      <dsp:spPr>
        <a:xfrm rot="5400000">
          <a:off x="4271882" y="-455029"/>
          <a:ext cx="528627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Внедрение и развитие системы независимой оценки квалификации, с принятием решения о возможности их допуска к профессиональной деятельности – аккредитации специалиста</a:t>
          </a:r>
          <a:endParaRPr lang="ru-RU" sz="1300" b="0" kern="1200" dirty="0">
            <a:solidFill>
              <a:srgbClr val="002060"/>
            </a:solidFill>
          </a:endParaRPr>
        </a:p>
      </dsp:txBody>
      <dsp:txXfrm rot="-5400000">
        <a:off x="503441" y="3339217"/>
        <a:ext cx="8039706" cy="477017"/>
      </dsp:txXfrm>
    </dsp:sp>
    <dsp:sp modelId="{4781570A-AA33-4D9B-91FD-D3153184A470}">
      <dsp:nvSpPr>
        <dsp:cNvPr id="0" name=""/>
        <dsp:cNvSpPr/>
      </dsp:nvSpPr>
      <dsp:spPr>
        <a:xfrm rot="5400000">
          <a:off x="-107880" y="4132098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7</a:t>
          </a:r>
          <a:endParaRPr lang="ru-RU" sz="1400" kern="1200" dirty="0"/>
        </a:p>
      </dsp:txBody>
      <dsp:txXfrm rot="-5400000">
        <a:off x="1" y="4275937"/>
        <a:ext cx="503440" cy="215761"/>
      </dsp:txXfrm>
    </dsp:sp>
    <dsp:sp modelId="{9EA8FFA4-FAC4-487B-AE6A-E50638197F92}">
      <dsp:nvSpPr>
        <dsp:cNvPr id="0" name=""/>
        <dsp:cNvSpPr/>
      </dsp:nvSpPr>
      <dsp:spPr>
        <a:xfrm rot="5400000">
          <a:off x="4270087" y="225202"/>
          <a:ext cx="532217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kern="1200" dirty="0" smtClean="0">
              <a:solidFill>
                <a:schemeClr val="tx2">
                  <a:lumMod val="75000"/>
                </a:schemeClr>
              </a:solidFill>
            </a:rPr>
            <a:t>Развитие непрерывного профессионального роста  и уровня квалификации в рамках системы непрерывного профессионального медицинского образования</a:t>
          </a:r>
          <a:endParaRPr lang="ru-RU" sz="1300" kern="1200" dirty="0"/>
        </a:p>
      </dsp:txBody>
      <dsp:txXfrm rot="-5400000">
        <a:off x="503441" y="4017830"/>
        <a:ext cx="8039530" cy="480255"/>
      </dsp:txXfrm>
    </dsp:sp>
    <dsp:sp modelId="{BFB4C342-472B-4D07-89EE-8CE867C9CF11}">
      <dsp:nvSpPr>
        <dsp:cNvPr id="0" name=""/>
        <dsp:cNvSpPr/>
      </dsp:nvSpPr>
      <dsp:spPr>
        <a:xfrm rot="5400000">
          <a:off x="-107880" y="4779962"/>
          <a:ext cx="719201" cy="503440"/>
        </a:xfrm>
        <a:prstGeom prst="chevron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</a:t>
          </a:r>
          <a:endParaRPr lang="ru-RU" sz="1400" kern="1200" dirty="0"/>
        </a:p>
      </dsp:txBody>
      <dsp:txXfrm rot="-5400000">
        <a:off x="1" y="4923801"/>
        <a:ext cx="503440" cy="215761"/>
      </dsp:txXfrm>
    </dsp:sp>
    <dsp:sp modelId="{7D444028-15A2-4F58-B79F-DB4AD7F90B4A}">
      <dsp:nvSpPr>
        <dsp:cNvPr id="0" name=""/>
        <dsp:cNvSpPr/>
      </dsp:nvSpPr>
      <dsp:spPr>
        <a:xfrm rot="5400000">
          <a:off x="4302456" y="873067"/>
          <a:ext cx="467480" cy="80655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Создание условий по закреплению медицинских работников в отрасли здравоохранения включая адресную социальную поддержку отдельных категорий медицинских работников и обучающихся</a:t>
          </a:r>
          <a:endParaRPr lang="ru-RU" sz="1300" kern="1200" dirty="0"/>
        </a:p>
      </dsp:txBody>
      <dsp:txXfrm rot="-5400000">
        <a:off x="503441" y="4694902"/>
        <a:ext cx="8042691" cy="42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0.4452</cdr:x>
      <cdr:y>0.29135</cdr:y>
    </cdr:from>
    <cdr:to>
      <cdr:x>0.6306</cdr:x>
      <cdr:y>0.57595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95736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8791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88791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C7D22E28-312F-414C-85BE-B50F39C41EE2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733425"/>
            <a:ext cx="48879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1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8879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8" y="9285338"/>
            <a:ext cx="2889938" cy="488791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903F4F02-3782-4477-83B8-E26EEB1A1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31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9668E-A5BD-4780-A53E-58ECD18B901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3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сравнению с 2015 г. Численность </a:t>
            </a:r>
            <a:r>
              <a:rPr lang="ru-RU" sz="1200" kern="1200" dirty="0" smtClean="0">
                <a:solidFill>
                  <a:schemeClr val="dk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врачей в подразделениях, оказывающих медицинскую помощь в амбулаторных условиях, увеличилась на 0,9 % , а численность средних медработников сократилась на 4,4 %</a:t>
            </a:r>
            <a:endParaRPr lang="ru-RU" sz="1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sz="1200" kern="1200" dirty="0" smtClean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	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6124CC-0855-4789-8D76-E8D6FCD2610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7BE69-4257-4A25-9D17-436593617CB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36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76E3D-B0F5-4977-8AAA-704E9B912CD3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45B68-C26D-4733-85CA-BC4356D05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547110" y="2648318"/>
            <a:ext cx="8029141" cy="1932810"/>
          </a:xfrm>
          <a:prstGeom prst="rect">
            <a:avLst/>
          </a:prstGeom>
          <a:noFill/>
          <a:ln>
            <a:noFill/>
          </a:ln>
          <a:effectLst/>
        </p:spPr>
        <p:txBody>
          <a:bodyPr lIns="95782" tIns="47891" rIns="95782" bIns="47891" anchor="ctr"/>
          <a:lstStyle/>
          <a:p>
            <a:pPr algn="ctr" eaLnBrk="0" hangingPunct="0">
              <a:lnSpc>
                <a:spcPct val="80000"/>
              </a:lnSpc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  <a:p>
            <a:pPr algn="ctr" eaLnBrk="0" hangingPunct="0">
              <a:lnSpc>
                <a:spcPct val="80000"/>
              </a:lnSpc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  <a:p>
            <a:pPr algn="ctr" eaLnBrk="0" hangingPunct="0">
              <a:lnSpc>
                <a:spcPct val="80000"/>
              </a:lnSpc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  <a:p>
            <a:pPr algn="ctr" eaLnBrk="0" hangingPunct="0">
              <a:lnSpc>
                <a:spcPct val="80000"/>
              </a:lnSpc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  <a:p>
            <a:pPr algn="ctr" eaLnBrk="0" hangingPunct="0">
              <a:lnSpc>
                <a:spcPct val="80000"/>
              </a:lnSpc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79912" y="5445224"/>
            <a:ext cx="5148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 smtClean="0">
                <a:latin typeface="Century Gothic" pitchFamily="34" charset="0"/>
                <a:cs typeface="Times New Roman" panose="02020603050405020304" pitchFamily="18" charset="0"/>
              </a:rPr>
              <a:t>И.А. </a:t>
            </a:r>
            <a:r>
              <a:rPr lang="ru-RU" sz="1400" dirty="0" err="1" smtClean="0">
                <a:latin typeface="Century Gothic" pitchFamily="34" charset="0"/>
                <a:cs typeface="Times New Roman" panose="02020603050405020304" pitchFamily="18" charset="0"/>
              </a:rPr>
              <a:t>Купеева</a:t>
            </a:r>
            <a:endParaRPr lang="ru-RU" sz="1400" dirty="0" smtClean="0">
              <a:latin typeface="Century Gothic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400" dirty="0" smtClean="0">
                <a:latin typeface="Century Gothic" pitchFamily="34" charset="0"/>
                <a:cs typeface="Times New Roman" panose="02020603050405020304" pitchFamily="18" charset="0"/>
              </a:rPr>
              <a:t>заместитель директора </a:t>
            </a:r>
            <a:r>
              <a:rPr lang="ru-RU" sz="1400" dirty="0" smtClean="0">
                <a:latin typeface="Century Gothic" pitchFamily="34" charset="0"/>
                <a:cs typeface="Times New Roman" panose="02020603050405020304" pitchFamily="18" charset="0"/>
              </a:rPr>
              <a:t>Департамента медицинского образования и кадровой политики в здравоохранении</a:t>
            </a:r>
          </a:p>
          <a:p>
            <a:pPr>
              <a:defRPr/>
            </a:pPr>
            <a:endParaRPr lang="ru-RU" sz="1200" dirty="0" smtClean="0">
              <a:latin typeface="Century Gothic" pitchFamily="34" charset="0"/>
              <a:cs typeface="Times New Roman" panose="02020603050405020304" pitchFamily="18" charset="0"/>
            </a:endParaRPr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755576" y="3304061"/>
            <a:ext cx="7919864" cy="6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Кадровое обеспечение системы здравоохранения Нижегородской области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310" y="1052513"/>
            <a:ext cx="1512888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0"/>
            <a:ext cx="9144000" cy="935038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57263">
              <a:lnSpc>
                <a:spcPct val="80000"/>
              </a:lnSpc>
              <a:buFontTx/>
              <a:buNone/>
            </a:pPr>
            <a:r>
              <a:rPr lang="ru-RU" altLang="ru-RU" sz="1200" b="1" smtClean="0">
                <a:solidFill>
                  <a:srgbClr val="7F7F7F"/>
                </a:solidFill>
                <a:latin typeface="Century Gothic" pitchFamily="34" charset="0"/>
              </a:rPr>
              <a:t>МИНИСТЕРСТВО ЗДРАВООХРАНЕНИЯ РОССИЙСКОЙ ФЕДЕРАЦИИ</a:t>
            </a:r>
            <a:endParaRPr lang="ru-RU" altLang="ru-RU" sz="1200" b="1" dirty="0" smtClean="0">
              <a:solidFill>
                <a:srgbClr val="7F7F7F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467544" y="1268760"/>
          <a:ext cx="460851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908720"/>
            <a:ext cx="49685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Исполнение программы «Земский доктор» </a:t>
            </a:r>
          </a:p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(по данным ФОМС), человек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3842464"/>
            <a:ext cx="4024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Целевое использование </a:t>
            </a:r>
          </a:p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бюджетных средств по программе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,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Century Gothic" pitchFamily="34" charset="0"/>
              </a:rPr>
              <a:t>млн. руб.</a:t>
            </a: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5364088" y="908720"/>
            <a:ext cx="3528392" cy="1008112"/>
          </a:xfrm>
          <a:prstGeom prst="snip2Diag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 smtClean="0">
                <a:latin typeface="Century Gothic" pitchFamily="34" charset="0"/>
                <a:cs typeface="Times New Roman" pitchFamily="18" charset="0"/>
              </a:rPr>
              <a:t>       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По данным ФОМС за период 2012–2017 гг. в Нижегородской области было запланировано участников программы – 339 чел., при этом фактически на 1 января 2018 г. было привлечено – 333 чел.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В 2018 году принято 68 чел., в т.ч.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40 врачей, 28 фельдшеров), т.е. 100% от плана</a:t>
            </a: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5364088" y="1988840"/>
            <a:ext cx="3672408" cy="4752528"/>
          </a:xfrm>
          <a:prstGeom prst="snip2DiagRect">
            <a:avLst/>
          </a:prstGeom>
          <a:noFill/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Century Gothic" pitchFamily="34" charset="0"/>
                <a:cs typeface="Times New Roman" pitchFamily="18" charset="0"/>
              </a:rPr>
              <a:t>     </a:t>
            </a:r>
            <a:endParaRPr lang="en-US" sz="1000" dirty="0" smtClean="0">
              <a:latin typeface="Century Gothic" pitchFamily="34" charset="0"/>
              <a:cs typeface="Times New Roman" pitchFamily="18" charset="0"/>
            </a:endParaRP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           По данным учета договоров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на предоставление единовременной компенсационной выплаты Единой государственной информационной системы в сфере здравоохранения (ЕГИСЗ) за период 2012–2017 гг. :</a:t>
            </a: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завершено договоров – 43</a:t>
            </a: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расторгнутых досрочно договоров – 6 (1,8 %, в среднем по РФ – 9,1 %);</a:t>
            </a: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по расторгнутым договорам сумма неисполненных обязательств 4,7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млн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руб., (возвращены 4,0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млн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руб., не взыскано 0,7 млн руб.)</a:t>
            </a: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         По сведениям, Министерства здравоохранения Нижегородской области, правом на отпуск по уходу за ребенком воспользовались 25 чел. (13,0 %; в среднем по РФ – 25,2%) суммарно на 16,6 тыс. человеко-дней (эквивалентно 9,1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млн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рублей единовременных компенсационных выплат).</a:t>
            </a:r>
          </a:p>
          <a:p>
            <a:pPr algn="just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     </a:t>
            </a:r>
          </a:p>
        </p:txBody>
      </p:sp>
      <p:sp>
        <p:nvSpPr>
          <p:cNvPr id="34" name="Прямоугольник 13"/>
          <p:cNvSpPr txBox="1">
            <a:spLocks noChangeArrowheads="1"/>
          </p:cNvSpPr>
          <p:nvPr/>
        </p:nvSpPr>
        <p:spPr bwMode="auto">
          <a:xfrm>
            <a:off x="251520" y="116632"/>
            <a:ext cx="859008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Реализация программы «Земский доктор» </a:t>
            </a:r>
          </a:p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В Нижегородской области</a:t>
            </a:r>
            <a:endParaRPr lang="ru-RU" altLang="ru-RU" sz="1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7042485"/>
              </p:ext>
            </p:extLst>
          </p:nvPr>
        </p:nvGraphicFramePr>
        <p:xfrm>
          <a:off x="337575" y="4023648"/>
          <a:ext cx="4824536" cy="308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pic>
        <p:nvPicPr>
          <p:cNvPr id="12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05780" y="3212976"/>
            <a:ext cx="4698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В 2019 году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программе планируется привлечь</a:t>
            </a:r>
            <a:b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</a:b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40 врачей и 28 фельдшеров</a:t>
            </a:r>
          </a:p>
        </p:txBody>
      </p:sp>
    </p:spTree>
    <p:extLst>
      <p:ext uri="{BB962C8B-B14F-4D97-AF65-F5344CB8AC3E}">
        <p14:creationId xmlns:p14="http://schemas.microsoft.com/office/powerpoint/2010/main" val="2433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13"/>
          <p:cNvSpPr txBox="1">
            <a:spLocks noChangeArrowheads="1"/>
          </p:cNvSpPr>
          <p:nvPr/>
        </p:nvSpPr>
        <p:spPr bwMode="auto">
          <a:xfrm>
            <a:off x="251520" y="116632"/>
            <a:ext cx="859008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КАДРОВАЯ ПОЛИТИКА</a:t>
            </a:r>
          </a:p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Нижегородской области</a:t>
            </a:r>
            <a:endParaRPr lang="ru-RU" altLang="ru-RU" sz="1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pic>
        <p:nvPicPr>
          <p:cNvPr id="12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20"/>
          <p:cNvGrpSpPr/>
          <p:nvPr/>
        </p:nvGrpSpPr>
        <p:grpSpPr>
          <a:xfrm>
            <a:off x="2267744" y="764704"/>
            <a:ext cx="2520280" cy="3096344"/>
            <a:chOff x="4752528" y="4721715"/>
            <a:chExt cx="3960440" cy="2791167"/>
          </a:xfrm>
        </p:grpSpPr>
        <p:sp>
          <p:nvSpPr>
            <p:cNvPr id="53" name="TextBox 52"/>
            <p:cNvSpPr txBox="1"/>
            <p:nvPr/>
          </p:nvSpPr>
          <p:spPr>
            <a:xfrm>
              <a:off x="4752528" y="4721715"/>
              <a:ext cx="3960440" cy="4588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  <a:latin typeface="Century Gothic" pitchFamily="34" charset="0"/>
                </a:rPr>
                <a:t>Эффективность целевой подготовки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8305" y="5305913"/>
              <a:ext cx="2664296" cy="241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 smtClean="0">
                  <a:solidFill>
                    <a:schemeClr val="tx2">
                      <a:lumMod val="75000"/>
                    </a:schemeClr>
                  </a:solidFill>
                  <a:latin typeface="Century Gothic" pitchFamily="34" charset="0"/>
                </a:rPr>
                <a:t>Ординатура</a:t>
              </a:r>
              <a:endParaRPr lang="ru-RU" sz="900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graphicFrame>
          <p:nvGraphicFramePr>
            <p:cNvPr id="57" name="Содержимое 3"/>
            <p:cNvGraphicFramePr>
              <a:graphicFrameLocks/>
            </p:cNvGraphicFramePr>
            <p:nvPr/>
          </p:nvGraphicFramePr>
          <p:xfrm>
            <a:off x="5061101" y="5626958"/>
            <a:ext cx="3085735" cy="18859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3" name="Содержимое 3"/>
          <p:cNvGrpSpPr>
            <a:grpSpLocks noGrp="1"/>
          </p:cNvGrpSpPr>
          <p:nvPr/>
        </p:nvGrpSpPr>
        <p:grpSpPr>
          <a:xfrm>
            <a:off x="251520" y="764704"/>
            <a:ext cx="2160240" cy="3096344"/>
            <a:chOff x="543152" y="2738442"/>
            <a:chExt cx="3528392" cy="2657512"/>
          </a:xfrm>
        </p:grpSpPr>
        <p:sp>
          <p:nvSpPr>
            <p:cNvPr id="35" name="TextBox 34"/>
            <p:cNvSpPr txBox="1"/>
            <p:nvPr/>
          </p:nvSpPr>
          <p:spPr>
            <a:xfrm>
              <a:off x="543152" y="2738442"/>
              <a:ext cx="352839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Century Gothic" pitchFamily="34" charset="0"/>
                </a:rPr>
                <a:t>Целевая подготовка кадров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95991" y="3269944"/>
              <a:ext cx="2664297" cy="242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 smtClean="0">
                  <a:solidFill>
                    <a:schemeClr val="tx2">
                      <a:lumMod val="75000"/>
                    </a:schemeClr>
                  </a:solidFill>
                  <a:latin typeface="Century Gothic" pitchFamily="34" charset="0"/>
                </a:rPr>
                <a:t>Ординатура</a:t>
              </a:r>
              <a:endParaRPr lang="ru-RU" sz="900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endParaRPr>
            </a:p>
          </p:txBody>
        </p:sp>
        <p:graphicFrame>
          <p:nvGraphicFramePr>
            <p:cNvPr id="39" name="Содержимое 3"/>
            <p:cNvGraphicFramePr>
              <a:graphicFrameLocks/>
            </p:cNvGraphicFramePr>
            <p:nvPr/>
          </p:nvGraphicFramePr>
          <p:xfrm>
            <a:off x="676367" y="3425208"/>
            <a:ext cx="3146750" cy="19707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aphicFrame>
        <p:nvGraphicFramePr>
          <p:cNvPr id="33" name="Диаграмма 32"/>
          <p:cNvGraphicFramePr/>
          <p:nvPr/>
        </p:nvGraphicFramePr>
        <p:xfrm>
          <a:off x="611560" y="3933056"/>
          <a:ext cx="410445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8" name="Диаграмма 47"/>
          <p:cNvGraphicFramePr/>
          <p:nvPr/>
        </p:nvGraphicFramePr>
        <p:xfrm>
          <a:off x="4932040" y="4509120"/>
          <a:ext cx="1872208" cy="224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9" name="Диаграмма 48"/>
          <p:cNvGraphicFramePr/>
          <p:nvPr/>
        </p:nvGraphicFramePr>
        <p:xfrm>
          <a:off x="6876256" y="4581128"/>
          <a:ext cx="1944216" cy="217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436096" y="414908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Информация о прошедших обучение за счет средств НСЗ ТФОМС</a:t>
            </a:r>
            <a:endParaRPr lang="ru-RU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572000" y="1340768"/>
          <a:ext cx="4409802" cy="265878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73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 dirty="0"/>
                        <a:t> 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Все специалисты 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Терапевты участковые (по данным ФРМР)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% от включивших в план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ВОП  (по данным ФРМР)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% от включивших в план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 dirty="0"/>
                        <a:t>Включили в план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1041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558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 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86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 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 dirty="0"/>
                        <a:t>Прошли положительно входное тестирование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385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237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42,47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37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43,02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/>
                        <a:t>Прошли положительно итоговое  тестирование базового модуля 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231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136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24,37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24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27,91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/>
                        <a:t>Освоили курс только после освоения и тестирований по тематическим модулям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256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159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28,49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20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/>
                        <a:t>23,26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50" u="none" strike="noStrike"/>
                        <a:t>Всего освоили (т.е. набрали 8 ЗЕТ в портфолио по специальности)</a:t>
                      </a:r>
                      <a:endParaRPr lang="ru-RU" sz="9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872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532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95,34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81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/>
                        <a:t>94,19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644008" y="692696"/>
            <a:ext cx="439248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Успешно завершившие обучение интерактивного образовательного модуля «</a:t>
            </a:r>
            <a:r>
              <a:rPr lang="ru-RU" sz="1000" dirty="0" err="1" smtClean="0"/>
              <a:t>Онконастороженность</a:t>
            </a:r>
            <a:r>
              <a:rPr lang="ru-RU" sz="1000" dirty="0" smtClean="0"/>
              <a:t> и ранняя диагностика онкологических заболеваний в практике врача первичного звена»</a:t>
            </a:r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5005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13"/>
          <p:cNvSpPr txBox="1">
            <a:spLocks noChangeArrowheads="1"/>
          </p:cNvSpPr>
          <p:nvPr/>
        </p:nvSpPr>
        <p:spPr bwMode="auto">
          <a:xfrm>
            <a:off x="251520" y="116632"/>
            <a:ext cx="859008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КАДРОВАЯ ПОЛИТИКА</a:t>
            </a:r>
          </a:p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НИЖЕГОРОДСКОЙ ОБЛАСТИ</a:t>
            </a:r>
            <a:endParaRPr lang="ru-RU" altLang="ru-RU" sz="1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pic>
        <p:nvPicPr>
          <p:cNvPr id="12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179512" y="692696"/>
            <a:ext cx="878497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Подготовка кадров по программам среднего профессионального образования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38" name="Диаграмма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063530"/>
              </p:ext>
            </p:extLst>
          </p:nvPr>
        </p:nvGraphicFramePr>
        <p:xfrm>
          <a:off x="305853" y="1268760"/>
          <a:ext cx="2465947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570452"/>
              </p:ext>
            </p:extLst>
          </p:nvPr>
        </p:nvGraphicFramePr>
        <p:xfrm>
          <a:off x="2915816" y="1124744"/>
          <a:ext cx="280831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6012160" y="1628800"/>
          <a:ext cx="259228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24128" y="980728"/>
            <a:ext cx="3240360" cy="769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Доля трудоустроенных в учреждения здравоохранения Нижегородской области  от общего количества трудоустроенных выпускников</a:t>
            </a:r>
            <a:endParaRPr lang="ru-RU" sz="1100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51520" y="3933056"/>
          <a:ext cx="46805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51520" y="3645024"/>
            <a:ext cx="3942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Распределение контингента по специальностям</a:t>
            </a:r>
            <a:endParaRPr lang="ru-RU" sz="1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3717032"/>
            <a:ext cx="388843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Для обеспечения высокого уровня подготовки специалистов среднего звена создан образовательный центр в рамках учебных модулей </a:t>
            </a:r>
            <a:r>
              <a:rPr lang="en-US" sz="1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WorldSkills</a:t>
            </a:r>
            <a:r>
              <a:rPr lang="en-US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Russia</a:t>
            </a:r>
            <a:endParaRPr lang="ru-RU" sz="1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76056" y="4653136"/>
            <a:ext cx="388843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Созданы </a:t>
            </a:r>
            <a:r>
              <a:rPr lang="ru-RU" sz="1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симуляционные</a:t>
            </a:r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центры для реализации моделей: «Бережливая поликлиника», «Бережливый стационар», «</a:t>
            </a:r>
            <a:r>
              <a:rPr lang="en-US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Lean</a:t>
            </a:r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-технологии, бережливое производство»</a:t>
            </a:r>
            <a:endParaRPr lang="ru-RU" sz="1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76056" y="5589240"/>
            <a:ext cx="388843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базе Нижегородского медицинского колледжа ежегодно проводится региональный этап конкурса «</a:t>
            </a:r>
            <a:r>
              <a:rPr lang="ru-RU" sz="12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Абилимпикс</a:t>
            </a:r>
            <a:r>
              <a:rPr lang="ru-RU" sz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» по компетенции «Массажист»</a:t>
            </a:r>
            <a:endParaRPr lang="ru-RU" sz="1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13"/>
          <p:cNvSpPr txBox="1">
            <a:spLocks noChangeArrowheads="1"/>
          </p:cNvSpPr>
          <p:nvPr/>
        </p:nvSpPr>
        <p:spPr bwMode="auto">
          <a:xfrm>
            <a:off x="251520" y="116632"/>
            <a:ext cx="859008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КАДРОВАЯ ПОЛИТИКА</a:t>
            </a:r>
          </a:p>
          <a:p>
            <a:r>
              <a:rPr lang="ru-RU" altLang="ru-RU" sz="1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НИЖЕГОРОДСКОЙ ОБЛАСТИ</a:t>
            </a:r>
            <a:endParaRPr lang="ru-RU" altLang="ru-RU" sz="1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pic>
        <p:nvPicPr>
          <p:cNvPr id="12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179512" y="692696"/>
            <a:ext cx="878497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Подготовка кадров в Приволжском исследовательском медицинском университете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1340768"/>
            <a:ext cx="3672408" cy="24482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Программы специалитета: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31.05.01 Лечебное дело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31.05.02 Педиатрия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31.05.03 Стоматология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32.05.01 Медико-профилактическое дело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33.05.01 Фармация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34.03.01 Сестринское дело</a:t>
            </a:r>
          </a:p>
          <a:p>
            <a:pPr algn="ctr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39 программ ординатуры </a:t>
            </a:r>
          </a:p>
          <a:p>
            <a:pPr algn="ct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32 программы аспирантуры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4139952" y="1268760"/>
          <a:ext cx="244827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6588224" y="1268760"/>
          <a:ext cx="23762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179512" y="4293096"/>
            <a:ext cx="3672408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Средний балл ЕГЭ абитуриентов в 2018 году (бюджет) – 77,4 балла </a:t>
            </a:r>
            <a:endParaRPr lang="ru-RU" sz="1400" b="1" dirty="0">
              <a:solidFill>
                <a:srgbClr val="7030A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941168"/>
            <a:ext cx="3672408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Конкурс  по программам специалитета в 2018 году - 9,4 чел. на место</a:t>
            </a:r>
            <a:endParaRPr lang="ru-RU" sz="1400" b="1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589240"/>
            <a:ext cx="3672408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Доля иностранных обучающихся в структуре общего контингента – 18%</a:t>
            </a:r>
            <a:endParaRPr lang="ru-RU" sz="1400" b="1" dirty="0">
              <a:solidFill>
                <a:srgbClr val="7030A0"/>
              </a:solidFill>
            </a:endParaRPr>
          </a:p>
        </p:txBody>
      </p:sp>
      <p:graphicFrame>
        <p:nvGraphicFramePr>
          <p:cNvPr id="1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064574"/>
              </p:ext>
            </p:extLst>
          </p:nvPr>
        </p:nvGraphicFramePr>
        <p:xfrm>
          <a:off x="4644008" y="4670376"/>
          <a:ext cx="4177961" cy="1998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004048" y="4149080"/>
            <a:ext cx="360040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Целевой прием по программам специалитета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999210" y="1360686"/>
            <a:ext cx="6710697" cy="5473532"/>
            <a:chOff x="1631504" y="692696"/>
            <a:chExt cx="8947596" cy="6383548"/>
          </a:xfrm>
        </p:grpSpPr>
        <p:cxnSp>
          <p:nvCxnSpPr>
            <p:cNvPr id="66" name="Прямая со стрелкой 65"/>
            <p:cNvCxnSpPr/>
            <p:nvPr/>
          </p:nvCxnSpPr>
          <p:spPr>
            <a:xfrm flipH="1" flipV="1">
              <a:off x="7226453" y="2426992"/>
              <a:ext cx="1173802" cy="82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847528" y="836712"/>
              <a:ext cx="5184576" cy="2923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825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Проректор по региональному развитию здравоохранения в вузе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52580" y="1826240"/>
              <a:ext cx="2051332" cy="307777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>
                  <a:latin typeface="+mj-lt"/>
                </a:rPr>
                <a:t>Кафедра </a:t>
              </a:r>
              <a:r>
                <a:rPr lang="ru-RU" sz="900" dirty="0" err="1">
                  <a:latin typeface="+mj-lt"/>
                </a:rPr>
                <a:t>ОЗиЗ</a:t>
              </a:r>
              <a:endParaRPr lang="ru-RU" sz="900" dirty="0">
                <a:latin typeface="+mj-lt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847528" y="1268760"/>
              <a:ext cx="5184576" cy="3168352"/>
            </a:xfrm>
            <a:prstGeom prst="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07568" y="4941169"/>
              <a:ext cx="2880320" cy="943848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000" dirty="0">
                  <a:latin typeface="+mj-lt"/>
                </a:rPr>
                <a:t>Анализ показателей деятельности системы здравоохранения в регионе (смертность, заболеваемость…)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62700" y="5985354"/>
              <a:ext cx="2880320" cy="988420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000" dirty="0">
                  <a:latin typeface="+mj-lt"/>
                </a:rPr>
                <a:t>Аудит деятельности отдельных медицинских организаций и медицинских специалистов, коррекция компетенций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261367" y="3896183"/>
              <a:ext cx="2042545" cy="30777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>
                  <a:latin typeface="+mj-lt"/>
                </a:rPr>
                <a:t>Клинические кафедры</a:t>
              </a:r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1894724" y="1364744"/>
              <a:ext cx="3640789" cy="3041730"/>
            </a:xfrm>
            <a:prstGeom prst="round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>
                <a:latin typeface="+mj-lt"/>
              </a:endParaRPr>
            </a:p>
          </p:txBody>
        </p:sp>
        <p:sp>
          <p:nvSpPr>
            <p:cNvPr id="88" name="Стрелка вниз 87"/>
            <p:cNvSpPr/>
            <p:nvPr/>
          </p:nvSpPr>
          <p:spPr>
            <a:xfrm>
              <a:off x="3292408" y="4514650"/>
              <a:ext cx="144016" cy="36004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5444286" y="1340769"/>
              <a:ext cx="1499128" cy="861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Главные внештатные специалисты </a:t>
              </a:r>
            </a:p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 региона</a:t>
              </a:r>
            </a:p>
          </p:txBody>
        </p:sp>
        <p:sp>
          <p:nvSpPr>
            <p:cNvPr id="51" name="Скругленный прямоугольник 50"/>
            <p:cNvSpPr/>
            <p:nvPr/>
          </p:nvSpPr>
          <p:spPr>
            <a:xfrm>
              <a:off x="8181864" y="1490888"/>
              <a:ext cx="2234613" cy="936104"/>
            </a:xfrm>
            <a:prstGeom prst="roundRect">
              <a:avLst/>
            </a:prstGeom>
            <a:noFill/>
            <a:ln w="31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anchor="t"/>
            <a:lstStyle/>
            <a:p>
              <a:pPr algn="ctr">
                <a:defRPr/>
              </a:pPr>
              <a:r>
                <a:rPr lang="ru-RU" sz="105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Орган исполнительной власти субъекта в сфере охраны здоровья граждан</a:t>
              </a:r>
              <a:endParaRPr lang="ru-RU" sz="75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1722968" y="2410577"/>
              <a:ext cx="1656184" cy="86177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>
                  <a:latin typeface="+mj-lt"/>
                </a:rPr>
                <a:t>Центр аналитическо-методического обеспечения</a:t>
              </a:r>
            </a:p>
            <a:p>
              <a:pPr algn="ctr"/>
              <a:r>
                <a:rPr lang="ru-RU" sz="900" dirty="0">
                  <a:latin typeface="+mj-lt"/>
                </a:rPr>
                <a:t> (3-4) человека </a:t>
              </a: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3252580" y="2143635"/>
              <a:ext cx="2051332" cy="59226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chemeClr val="tx2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ru-RU" sz="900" b="1" dirty="0">
                  <a:solidFill>
                    <a:prstClr val="black"/>
                  </a:solidFill>
                  <a:latin typeface="+mj-lt"/>
                </a:rPr>
                <a:t>Учебный центр «Бережливых </a:t>
              </a:r>
              <a:r>
                <a:rPr lang="ru-RU" sz="900" b="1" dirty="0" smtClean="0">
                  <a:solidFill>
                    <a:prstClr val="black"/>
                  </a:solidFill>
                  <a:latin typeface="+mj-lt"/>
                </a:rPr>
                <a:t>технологий</a:t>
              </a:r>
              <a:r>
                <a:rPr lang="ru-RU" sz="900" b="1" dirty="0">
                  <a:solidFill>
                    <a:prstClr val="black"/>
                  </a:solidFill>
                  <a:latin typeface="+mj-lt"/>
                </a:rPr>
                <a:t>»</a:t>
              </a:r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8181863" y="2679939"/>
              <a:ext cx="2215773" cy="360040"/>
            </a:xfrm>
            <a:prstGeom prst="roundRect">
              <a:avLst/>
            </a:prstGeom>
            <a:noFill/>
            <a:ln w="31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anchor="t"/>
            <a:lstStyle/>
            <a:p>
              <a:pPr algn="ctr">
                <a:defRPr/>
              </a:pPr>
              <a:r>
                <a:rPr lang="ru-RU" sz="105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ТФОМС</a:t>
              </a:r>
              <a:endParaRPr lang="ru-RU" sz="75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62" name="Скругленный прямоугольник 61"/>
            <p:cNvSpPr/>
            <p:nvPr/>
          </p:nvSpPr>
          <p:spPr>
            <a:xfrm>
              <a:off x="8181865" y="3314739"/>
              <a:ext cx="2232248" cy="576064"/>
            </a:xfrm>
            <a:prstGeom prst="roundRect">
              <a:avLst/>
            </a:prstGeom>
            <a:noFill/>
            <a:ln w="31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anchor="t"/>
            <a:lstStyle/>
            <a:p>
              <a:pPr algn="ctr">
                <a:defRPr/>
              </a:pPr>
              <a:r>
                <a:rPr lang="ru-RU" sz="105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Территориальный орган </a:t>
              </a:r>
              <a:r>
                <a:rPr lang="ru-RU" sz="1050" b="1" dirty="0" err="1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Росздравнадзора</a:t>
              </a:r>
              <a:endParaRPr lang="ru-RU" sz="75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52580" y="2714437"/>
              <a:ext cx="2051332" cy="30777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>
                  <a:latin typeface="+mj-lt"/>
                </a:rPr>
                <a:t>Волонтерский центр</a:t>
              </a:r>
            </a:p>
          </p:txBody>
        </p:sp>
        <p:sp>
          <p:nvSpPr>
            <p:cNvPr id="64" name="Скругленный прямоугольник 63"/>
            <p:cNvSpPr/>
            <p:nvPr/>
          </p:nvSpPr>
          <p:spPr>
            <a:xfrm>
              <a:off x="7536160" y="764704"/>
              <a:ext cx="2736304" cy="504056"/>
            </a:xfrm>
            <a:prstGeom prst="roundRect">
              <a:avLst/>
            </a:prstGeom>
            <a:noFill/>
            <a:ln w="31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anchor="t"/>
            <a:lstStyle/>
            <a:p>
              <a:pPr algn="ctr">
                <a:defRPr/>
              </a:pPr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Координационный совет по защите прав застрахованных </a:t>
              </a:r>
              <a:r>
                <a:rPr lang="ru-RU" sz="900" b="1" dirty="0" err="1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ТФОМС</a:t>
              </a:r>
              <a:endParaRPr lang="ru-RU" sz="9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cxnSp>
          <p:nvCxnSpPr>
            <p:cNvPr id="73" name="Прямая со стрелкой 72"/>
            <p:cNvCxnSpPr/>
            <p:nvPr/>
          </p:nvCxnSpPr>
          <p:spPr>
            <a:xfrm flipV="1">
              <a:off x="7032104" y="967518"/>
              <a:ext cx="504056" cy="1321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100279" y="1261913"/>
              <a:ext cx="878873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350" b="1" u="sng" dirty="0">
                  <a:latin typeface="+mj-lt"/>
                </a:rPr>
                <a:t>в вузе 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915424" y="1556793"/>
              <a:ext cx="13448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50" dirty="0">
                  <a:latin typeface="+mj-lt"/>
                </a:rPr>
                <a:t>прямое подчинение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791745" y="1534004"/>
              <a:ext cx="1137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50" dirty="0">
                  <a:latin typeface="+mj-lt"/>
                </a:rPr>
                <a:t>взаимодействие</a:t>
              </a: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>
              <a:off x="3105460" y="1844824"/>
              <a:ext cx="0" cy="2088232"/>
            </a:xfrm>
            <a:prstGeom prst="line">
              <a:avLst/>
            </a:prstGeom>
            <a:ln w="19050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Прямоугольник 99"/>
            <p:cNvSpPr/>
            <p:nvPr/>
          </p:nvSpPr>
          <p:spPr>
            <a:xfrm>
              <a:off x="5453949" y="2108659"/>
              <a:ext cx="1512168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Зам руководителя ОИВ в регионе</a:t>
              </a: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5470630" y="2529771"/>
              <a:ext cx="1499128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Представитель ТФОМС</a:t>
              </a:r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5466797" y="2988815"/>
              <a:ext cx="149912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Представитель</a:t>
              </a:r>
            </a:p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 тер. органа Росздравнадзора</a:t>
              </a: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230309" y="4382497"/>
              <a:ext cx="2551490" cy="400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50" dirty="0">
                  <a:solidFill>
                    <a:srgbClr val="FF0000"/>
                  </a:solidFill>
                  <a:latin typeface="+mj-lt"/>
                </a:rPr>
                <a:t>«проектный офис»</a:t>
              </a:r>
            </a:p>
          </p:txBody>
        </p:sp>
        <p:sp>
          <p:nvSpPr>
            <p:cNvPr id="104" name="Стрелка вправо 103"/>
            <p:cNvSpPr/>
            <p:nvPr/>
          </p:nvSpPr>
          <p:spPr>
            <a:xfrm>
              <a:off x="5112687" y="5084212"/>
              <a:ext cx="644546" cy="1584176"/>
            </a:xfrm>
            <a:prstGeom prst="rightArrow">
              <a:avLst>
                <a:gd name="adj1" fmla="val 71378"/>
                <a:gd name="adj2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>
                <a:latin typeface="+mj-lt"/>
              </a:endParaRPr>
            </a:p>
          </p:txBody>
        </p:sp>
        <p:cxnSp>
          <p:nvCxnSpPr>
            <p:cNvPr id="106" name="Прямая со стрелкой 105"/>
            <p:cNvCxnSpPr/>
            <p:nvPr/>
          </p:nvCxnSpPr>
          <p:spPr>
            <a:xfrm flipH="1" flipV="1">
              <a:off x="7226453" y="3039979"/>
              <a:ext cx="1245810" cy="823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 стрелкой 106"/>
            <p:cNvCxnSpPr/>
            <p:nvPr/>
          </p:nvCxnSpPr>
          <p:spPr>
            <a:xfrm flipH="1">
              <a:off x="7226453" y="3899266"/>
              <a:ext cx="1245809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Скругленный прямоугольник 109"/>
            <p:cNvSpPr/>
            <p:nvPr/>
          </p:nvSpPr>
          <p:spPr>
            <a:xfrm>
              <a:off x="1631504" y="692696"/>
              <a:ext cx="8947596" cy="4104456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226453" y="2197568"/>
              <a:ext cx="9323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50" dirty="0">
                  <a:latin typeface="+mj-lt"/>
                </a:rPr>
                <a:t>информация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226454" y="2774627"/>
              <a:ext cx="9323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50" dirty="0">
                  <a:latin typeface="+mj-lt"/>
                </a:rPr>
                <a:t>информация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38884" y="3655035"/>
              <a:ext cx="9323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50" dirty="0">
                  <a:latin typeface="+mj-lt"/>
                </a:rPr>
                <a:t>информация</a:t>
              </a:r>
            </a:p>
          </p:txBody>
        </p:sp>
        <p:grpSp>
          <p:nvGrpSpPr>
            <p:cNvPr id="2" name="Группа 128"/>
            <p:cNvGrpSpPr/>
            <p:nvPr/>
          </p:nvGrpSpPr>
          <p:grpSpPr>
            <a:xfrm>
              <a:off x="5877972" y="4785015"/>
              <a:ext cx="4701127" cy="2291229"/>
              <a:chOff x="4698191" y="4990968"/>
              <a:chExt cx="3248796" cy="1382347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782745" y="5415770"/>
                <a:ext cx="3063023" cy="544480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900" dirty="0">
                    <a:latin typeface="+mj-lt"/>
                  </a:rPr>
                  <a:t>Поддержание качественного уровня квалификации медицинских работников (актуальные образовательные программы, анализ и разборы историй болезни, вовлечение в практическую подготовку обучающихся)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698191" y="4990968"/>
                <a:ext cx="3036890" cy="427805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900" dirty="0">
                    <a:latin typeface="+mj-lt"/>
                  </a:rPr>
                  <a:t>Корректировка и обновление региональных программ развития здравоохранения, кадрового обеспечения отрасли, формирование эффективного кадрового резерва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811957" y="5962589"/>
                <a:ext cx="3135030" cy="337059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000" dirty="0">
                    <a:latin typeface="+mj-lt"/>
                  </a:rPr>
                  <a:t>Практические рекомендации по улучшению системы, помощь при внедрении и контроле их реализации</a:t>
                </a:r>
              </a:p>
            </p:txBody>
          </p:sp>
          <p:sp>
            <p:nvSpPr>
              <p:cNvPr id="117" name="Ромб 116"/>
              <p:cNvSpPr/>
              <p:nvPr/>
            </p:nvSpPr>
            <p:spPr>
              <a:xfrm>
                <a:off x="4711275" y="5332923"/>
                <a:ext cx="144016" cy="144016"/>
              </a:xfrm>
              <a:prstGeom prst="diamond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cxnSp>
            <p:nvCxnSpPr>
              <p:cNvPr id="118" name="Прямая со стрелкой 117"/>
              <p:cNvCxnSpPr/>
              <p:nvPr/>
            </p:nvCxnSpPr>
            <p:spPr>
              <a:xfrm>
                <a:off x="4916484" y="5415770"/>
                <a:ext cx="2645711" cy="0"/>
              </a:xfrm>
              <a:prstGeom prst="straightConnector1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Ромб 120"/>
              <p:cNvSpPr/>
              <p:nvPr/>
            </p:nvSpPr>
            <p:spPr>
              <a:xfrm>
                <a:off x="4698597" y="5865196"/>
                <a:ext cx="144016" cy="144016"/>
              </a:xfrm>
              <a:prstGeom prst="diamond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2" name="Ромб 121"/>
              <p:cNvSpPr/>
              <p:nvPr/>
            </p:nvSpPr>
            <p:spPr>
              <a:xfrm>
                <a:off x="4722343" y="6229299"/>
                <a:ext cx="144016" cy="144016"/>
              </a:xfrm>
              <a:prstGeom prst="diamond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cxnSp>
            <p:nvCxnSpPr>
              <p:cNvPr id="123" name="Прямая со стрелкой 122"/>
              <p:cNvCxnSpPr/>
              <p:nvPr/>
            </p:nvCxnSpPr>
            <p:spPr>
              <a:xfrm>
                <a:off x="4903307" y="5945197"/>
                <a:ext cx="2658887" cy="15053"/>
              </a:xfrm>
              <a:prstGeom prst="straightConnector1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 стрелкой 123"/>
              <p:cNvCxnSpPr/>
              <p:nvPr/>
            </p:nvCxnSpPr>
            <p:spPr>
              <a:xfrm>
                <a:off x="4923162" y="6309790"/>
                <a:ext cx="2639032" cy="1702"/>
              </a:xfrm>
              <a:prstGeom prst="straightConnector1">
                <a:avLst/>
              </a:prstGeom>
              <a:ln w="19050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Ромб 124"/>
            <p:cNvSpPr/>
            <p:nvPr/>
          </p:nvSpPr>
          <p:spPr>
            <a:xfrm>
              <a:off x="1775520" y="5793186"/>
              <a:ext cx="144016" cy="144016"/>
            </a:xfrm>
            <a:prstGeom prst="diamond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6" name="Ромб 125"/>
            <p:cNvSpPr/>
            <p:nvPr/>
          </p:nvSpPr>
          <p:spPr>
            <a:xfrm>
              <a:off x="1786593" y="6896819"/>
              <a:ext cx="144016" cy="144016"/>
            </a:xfrm>
            <a:prstGeom prst="diamond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cxnSp>
          <p:nvCxnSpPr>
            <p:cNvPr id="127" name="Прямая со стрелкой 126"/>
            <p:cNvCxnSpPr/>
            <p:nvPr/>
          </p:nvCxnSpPr>
          <p:spPr>
            <a:xfrm>
              <a:off x="2063551" y="6956892"/>
              <a:ext cx="295232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 стрелкой 127"/>
            <p:cNvCxnSpPr/>
            <p:nvPr/>
          </p:nvCxnSpPr>
          <p:spPr>
            <a:xfrm>
              <a:off x="2048421" y="5855293"/>
              <a:ext cx="295232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Стрелка вниз 129"/>
            <p:cNvSpPr/>
            <p:nvPr/>
          </p:nvSpPr>
          <p:spPr>
            <a:xfrm>
              <a:off x="3521949" y="4513018"/>
              <a:ext cx="144016" cy="36004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52580" y="3032957"/>
              <a:ext cx="2051332" cy="86177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dirty="0">
                  <a:latin typeface="+mj-lt"/>
                </a:rPr>
                <a:t>Центр содействия трудоустройству и сопровождения выпускников</a:t>
              </a: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453949" y="3635145"/>
              <a:ext cx="149912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Руководители медицинских колледжей</a:t>
              </a:r>
            </a:p>
          </p:txBody>
        </p:sp>
        <p:sp>
          <p:nvSpPr>
            <p:cNvPr id="82" name="Прямоугольник 81"/>
            <p:cNvSpPr/>
            <p:nvPr/>
          </p:nvSpPr>
          <p:spPr>
            <a:xfrm rot="16200000">
              <a:off x="5602537" y="2728573"/>
              <a:ext cx="3116051" cy="344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366713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spc="458" dirty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СОГЛАШЕНИЕ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149117" y="243571"/>
            <a:ext cx="7557969" cy="2539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defPPr>
              <a:defRPr lang="ru-RU"/>
            </a:defPPr>
            <a:lvl1pPr algn="ctr" fontAlgn="auto">
              <a:spcBef>
                <a:spcPct val="0"/>
              </a:spcBef>
              <a:spcAft>
                <a:spcPts val="0"/>
              </a:spcAft>
              <a:buNone/>
              <a:defRPr sz="1600" b="1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ru-RU" sz="1200" dirty="0"/>
              <a:t>ПЕРСПЕКТИВНОЕ РАЗВИТИЕ </a:t>
            </a:r>
            <a:r>
              <a:rPr lang="ru-RU" sz="1200" dirty="0" smtClean="0"/>
              <a:t>СИСТЕМЫ ЗДРАВООХРАНЕНИЯ</a:t>
            </a:r>
            <a:endParaRPr lang="ru-RU" sz="1200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8900" y="683156"/>
            <a:ext cx="8893183" cy="6174844"/>
          </a:xfrm>
          <a:prstGeom prst="round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5" name="Группа 4"/>
          <p:cNvGrpSpPr/>
          <p:nvPr/>
        </p:nvGrpSpPr>
        <p:grpSpPr>
          <a:xfrm>
            <a:off x="194981" y="1391156"/>
            <a:ext cx="1756070" cy="3605939"/>
            <a:chOff x="281192" y="990432"/>
            <a:chExt cx="2341427" cy="4518050"/>
          </a:xfrm>
        </p:grpSpPr>
        <p:sp>
          <p:nvSpPr>
            <p:cNvPr id="58" name="Скругленный прямоугольник 57"/>
            <p:cNvSpPr/>
            <p:nvPr/>
          </p:nvSpPr>
          <p:spPr>
            <a:xfrm>
              <a:off x="331720" y="1136366"/>
              <a:ext cx="2234613" cy="1290625"/>
            </a:xfrm>
            <a:prstGeom prst="roundRect">
              <a:avLst/>
            </a:prstGeom>
            <a:noFill/>
            <a:ln w="3175"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anchor="t"/>
            <a:lstStyle/>
            <a:p>
              <a:pPr algn="ctr">
                <a:defRPr/>
              </a:pPr>
              <a:r>
                <a:rPr lang="ru-RU" sz="1050" b="1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Национальные медицинские исследовательские центры Минздрава России по профилю</a:t>
              </a:r>
              <a:endParaRPr lang="ru-RU" sz="75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58307" y="2616274"/>
              <a:ext cx="1864312" cy="2892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dirty="0"/>
                <a:t>Методическая поддержка</a:t>
              </a:r>
            </a:p>
            <a:p>
              <a:endParaRPr lang="ru-RU" sz="600" dirty="0"/>
            </a:p>
            <a:p>
              <a:r>
                <a:rPr lang="ru-RU" sz="1050" dirty="0"/>
                <a:t>Аудит решений</a:t>
              </a:r>
            </a:p>
            <a:p>
              <a:endParaRPr lang="ru-RU" sz="600" dirty="0"/>
            </a:p>
            <a:p>
              <a:r>
                <a:rPr lang="ru-RU" sz="1050" dirty="0"/>
                <a:t>Экспертная оценка программ развития</a:t>
              </a:r>
            </a:p>
            <a:p>
              <a:endParaRPr lang="ru-RU" sz="600" dirty="0"/>
            </a:p>
            <a:p>
              <a:r>
                <a:rPr lang="ru-RU" sz="1050" dirty="0"/>
                <a:t>Телемедицинское консультирование</a:t>
              </a:r>
            </a:p>
            <a:p>
              <a:endParaRPr lang="ru-RU" sz="1050" dirty="0"/>
            </a:p>
            <a:p>
              <a:r>
                <a:rPr lang="ru-RU" sz="1050" dirty="0"/>
                <a:t>Экспертная оценка образовательных программ</a:t>
              </a:r>
            </a:p>
            <a:p>
              <a:endParaRPr lang="ru-RU" sz="1050" dirty="0"/>
            </a:p>
          </p:txBody>
        </p:sp>
        <p:sp>
          <p:nvSpPr>
            <p:cNvPr id="65" name="Ромб 64"/>
            <p:cNvSpPr/>
            <p:nvPr/>
          </p:nvSpPr>
          <p:spPr>
            <a:xfrm>
              <a:off x="569381" y="2714171"/>
              <a:ext cx="144016" cy="144016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7" name="Ромб 66"/>
            <p:cNvSpPr/>
            <p:nvPr/>
          </p:nvSpPr>
          <p:spPr>
            <a:xfrm>
              <a:off x="559881" y="3185556"/>
              <a:ext cx="144016" cy="144016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8" name="Ромб 67"/>
            <p:cNvSpPr/>
            <p:nvPr/>
          </p:nvSpPr>
          <p:spPr>
            <a:xfrm>
              <a:off x="569381" y="3544387"/>
              <a:ext cx="144016" cy="144016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9" name="Ромб 68"/>
            <p:cNvSpPr/>
            <p:nvPr/>
          </p:nvSpPr>
          <p:spPr>
            <a:xfrm>
              <a:off x="559881" y="4053636"/>
              <a:ext cx="144016" cy="144016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281192" y="990432"/>
              <a:ext cx="2341427" cy="4280518"/>
            </a:xfrm>
            <a:prstGeom prst="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>
                <a:latin typeface="+mj-lt"/>
              </a:endParaRPr>
            </a:p>
          </p:txBody>
        </p:sp>
      </p:grpSp>
      <p:sp>
        <p:nvSpPr>
          <p:cNvPr id="74" name="Стрелка вниз 73"/>
          <p:cNvSpPr/>
          <p:nvPr/>
        </p:nvSpPr>
        <p:spPr>
          <a:xfrm rot="16200000">
            <a:off x="2036753" y="3161773"/>
            <a:ext cx="104341" cy="315191"/>
          </a:xfrm>
          <a:prstGeom prst="downArrow">
            <a:avLst/>
          </a:prstGeom>
          <a:solidFill>
            <a:srgbClr val="FAB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6" name="Стрелка вниз 75"/>
          <p:cNvSpPr/>
          <p:nvPr/>
        </p:nvSpPr>
        <p:spPr>
          <a:xfrm rot="16200000">
            <a:off x="2036752" y="3384026"/>
            <a:ext cx="104341" cy="315191"/>
          </a:xfrm>
          <a:prstGeom prst="downArrow">
            <a:avLst/>
          </a:prstGeom>
          <a:solidFill>
            <a:srgbClr val="FABE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037436" y="822871"/>
            <a:ext cx="4064267" cy="215313"/>
          </a:xfrm>
          <a:prstGeom prst="roundRect">
            <a:avLst/>
          </a:prstGeom>
          <a:noFill/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t"/>
          <a:lstStyle/>
          <a:p>
            <a:pPr algn="ctr">
              <a:defRPr/>
            </a:pP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Институт главных внештатных специалистов Минздрава России </a:t>
            </a:r>
            <a:endParaRPr lang="ru-RU" sz="750" b="1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5493071" y="1384037"/>
            <a:ext cx="861384" cy="88212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Ромб 76"/>
          <p:cNvSpPr/>
          <p:nvPr/>
        </p:nvSpPr>
        <p:spPr>
          <a:xfrm>
            <a:off x="394136" y="4465486"/>
            <a:ext cx="108012" cy="123974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79" name="Рисунок 4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787"/>
            <a:ext cx="15938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81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107950" y="160338"/>
            <a:ext cx="9359900" cy="295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НАЦИОНАЛЬНЫЙ ПРОЕКТ «ЗДРАВООХРАНЕНИЕ»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0825" y="1125538"/>
            <a:ext cx="2520950" cy="503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400" b="1" u="sng">
                <a:solidFill>
                  <a:schemeClr val="tx1"/>
                </a:solidFill>
                <a:cs typeface="Tahoma" pitchFamily="34" charset="0"/>
              </a:rPr>
              <a:t>Национальные проекты</a:t>
            </a:r>
            <a:endParaRPr lang="ru-RU" sz="140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50825" y="1700213"/>
            <a:ext cx="2520950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Демография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-36513" y="646113"/>
            <a:ext cx="9217026" cy="44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Указ Президента Российской Федерации от 07.05.2018 № 204 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«О национальных целях и стратегических задачах развития Российской Федерации на период до 2024 года»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250825" y="2116138"/>
            <a:ext cx="2520950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Здравоохранение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250825" y="2530475"/>
            <a:ext cx="252095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Образование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250825" y="2913063"/>
            <a:ext cx="2520950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Жилье и городская среда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50825" y="3294063"/>
            <a:ext cx="2520950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Экология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50825" y="3673475"/>
            <a:ext cx="2520950" cy="32861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Безопасные и качественные автомобильные дороги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250825" y="4108450"/>
            <a:ext cx="2520950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Производительность труда и поддержка занятости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250825" y="4494213"/>
            <a:ext cx="2520950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Наука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250825" y="4883150"/>
            <a:ext cx="2520950" cy="2889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Цифровая экономика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50825" y="5281613"/>
            <a:ext cx="2520950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Культура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50825" y="5670550"/>
            <a:ext cx="2520950" cy="6477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Малое и среднее 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предпринимательство и поддержка индивидуальной предпринимательской инициативы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50825" y="6410325"/>
            <a:ext cx="2520950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Международная кооперация и экспорт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3276600" y="1263650"/>
            <a:ext cx="3024188" cy="3651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400" b="1" u="sng" dirty="0">
                <a:solidFill>
                  <a:schemeClr val="tx1"/>
                </a:solidFill>
                <a:cs typeface="Tahoma" pitchFamily="34" charset="0"/>
              </a:rPr>
              <a:t>Цели и целевые показатели</a:t>
            </a:r>
            <a:endParaRPr lang="ru-RU" sz="1400" dirty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276600" y="1700213"/>
            <a:ext cx="3024188" cy="129698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Снижение показателей смертности населения трудоспособного возраста (до 350 случаев на 100 тыс. населения), смертности от болезней системы кровообращения (до 450 случаев на 100 тыс. населения), смертности от новообразований, в том числе от злокачественных (до 185 случаев на 100 тыс. населения), младенческой смертности (до 4,5 случая на 1 тыс. родившихся детей)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3276600" y="3043238"/>
            <a:ext cx="3024188" cy="56673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</a:rPr>
              <a:t>Ликвидация кадрового дефицита в медицинских организациях, оказывающих первичную медико-санитарную помощь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3276600" y="3665538"/>
            <a:ext cx="3024188" cy="56673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Обеспечение охвата всех граждан профилактическими медицинскими осмотрами не реже одного раза в год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276600" y="4292600"/>
            <a:ext cx="3024188" cy="90963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Обеспечение оптимальной доступности для населения (в том числе для жителей населенных пунктов, расположенных в отдаленных местностях) медицинских организаций, оказывающих первичную медико-санитарную помощь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3276600" y="5254625"/>
            <a:ext cx="3024188" cy="9366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Оптимизация работы медицинских организаций, оказывающих первичную медико-санитарную помощь, сокращение времени ожидания в очереди при обращении граждан в указанные медицинские организации, упрощение процедуры записи на прием к врачу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3276600" y="6237288"/>
            <a:ext cx="3024188" cy="4953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Увеличение объема экспорта медицинских услуг не менее чем в четыре раза по сравнению с 2017 годом (до 1 млрд. долларов США в год)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6732588" y="1125538"/>
            <a:ext cx="2303462" cy="503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400" b="1" u="sng">
                <a:solidFill>
                  <a:schemeClr val="tx1"/>
                </a:solidFill>
                <a:cs typeface="Tahoma" pitchFamily="34" charset="0"/>
              </a:rPr>
              <a:t>Федеральные проекты</a:t>
            </a:r>
            <a:endParaRPr lang="ru-RU" sz="140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732588" y="1700213"/>
            <a:ext cx="2303462" cy="433387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«Развитие системы оказания первичной медико-санитарной помощи»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6732588" y="2173288"/>
            <a:ext cx="2303462" cy="32226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«Борьба с </a:t>
            </a:r>
            <a:r>
              <a:rPr lang="ru-RU" sz="1000" dirty="0" err="1">
                <a:solidFill>
                  <a:schemeClr val="tx1"/>
                </a:solidFill>
              </a:rPr>
              <a:t>сердечно-сосудистыми</a:t>
            </a:r>
            <a:r>
              <a:rPr lang="ru-RU" sz="1000" dirty="0">
                <a:solidFill>
                  <a:schemeClr val="tx1"/>
                </a:solidFill>
              </a:rPr>
              <a:t> заболеваниями»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6732588" y="3916363"/>
            <a:ext cx="2303462" cy="284162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«Борьба с онкологическими заболеваниями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6732588" y="2538413"/>
            <a:ext cx="2303462" cy="6477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Развитие детского здравоохранения, включая создание современной инфраструктуры оказания медицинской помощи детям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6732588" y="3235915"/>
            <a:ext cx="2303462" cy="647700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</a:rPr>
              <a:t>Обеспечение медицинских организаций системы здравоохранения квалифицированными кадрам</a:t>
            </a:r>
            <a:r>
              <a:rPr lang="ru-RU" sz="1000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6732588" y="4244975"/>
            <a:ext cx="2303462" cy="134461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Завершение формирования сети НМИЦ, внедрение инновационных медицинских технологий, включая систему ранней диагностики и дистанционный мониторинг состояния здоровья пациентов, внедрение клинических рекомендаций и протоколов лечения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6732588" y="5635625"/>
            <a:ext cx="2303462" cy="788988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«Создание единого цифрового контура в здравоохранении на основе единой государственной информационной системы здравоохранения (ЕГИСЗ)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6732588" y="6461125"/>
            <a:ext cx="2303462" cy="360363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</a:rPr>
              <a:t>Развитие экспорта медицинских услуг</a:t>
            </a:r>
          </a:p>
        </p:txBody>
      </p:sp>
      <p:pic>
        <p:nvPicPr>
          <p:cNvPr id="7204" name="Рисунок 4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15938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1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2489"/>
            <a:ext cx="9361040" cy="294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ФЕДЕРАЛЬНЫЙ ПРОЕКТ «МЕДИЦИНСКИЕ КАДРЫ РОССИИ»</a:t>
            </a:r>
          </a:p>
        </p:txBody>
      </p:sp>
      <p:pic>
        <p:nvPicPr>
          <p:cNvPr id="5" name="Рисунок 4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934"/>
            <a:ext cx="15938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512" y="548680"/>
            <a:ext cx="8784976" cy="2941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/>
              <a:t>РЕЗУЛЬТАТЫ  ФЕДЕРАЛЬНОГО ПРОЕКТА, РЕАЛИЗУЕМЫЕ СУБЪЕКТАМИ РОССИЙСКОЙ ФЕДЕРАЦИИ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627522"/>
            <a:ext cx="3528392" cy="268984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Увеличение численности врачей (тыс. чел.)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20072" y="1021261"/>
            <a:ext cx="792088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2017 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44408" y="1021261"/>
            <a:ext cx="792088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2019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1628801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548,4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100392" y="1628800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557,0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779912" y="1772816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79512" y="2060848"/>
            <a:ext cx="3528392" cy="437043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Увеличение численности среднего медицинского персонала (тыс. чел.)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76056" y="2126705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1266,0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00392" y="2126704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1396,0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79912" y="2276872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79512" y="6165304"/>
            <a:ext cx="3528392" cy="437043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Число специалистов вовлеченных в систему НМО (тыс. чел.)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076056" y="6231161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109,0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100392" y="6231160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350,0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779912" y="6381328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79512" y="2798697"/>
            <a:ext cx="8784976" cy="4862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/>
              <a:t>ПОКАЗАТЕЛИ ФЕДЕРАЛЬНОГО ПРОЕКТА, ДОСТИЖЕНИЕ КОТОРЫХ ОБЕСПЕЧИВАЕТСЯ  СУБЪЕКТАМИ РОССИЙСКОЙ ФЕДЕРАЦИИ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9512" y="3429000"/>
            <a:ext cx="3528392" cy="441339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Укомплектованность врачами в АПУ 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(КС не более 1,2; %)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076056" y="3494857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79,7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100392" y="3494856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81,0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3779912" y="3645024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79512" y="3923765"/>
            <a:ext cx="3528392" cy="609398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Укомплектованность средним медицинским персоналом в АПУ 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(КС не более 1,2; %)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076056" y="4077073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88,8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100392" y="4077072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90,0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779912" y="4227240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79512" y="4601696"/>
            <a:ext cx="3528392" cy="441339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Обеспеченность врачами 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(на 10 тыс. населения)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076056" y="4667553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37,4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779912" y="4817720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8100392" y="4671242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38,4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79512" y="5111689"/>
            <a:ext cx="3528392" cy="441339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Обеспеченность врачами (АПУ) 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(на 10 тыс. населения)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5076056" y="5177546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20,7</a:t>
            </a: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3779912" y="5327713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8100392" y="5181235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21,1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179512" y="5625036"/>
            <a:ext cx="3528392" cy="441339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Обеспеченность средним медицинским персоналом (на 10 тыс. населения)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5076056" y="5723416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86,2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3779912" y="5873583"/>
            <a:ext cx="151216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5940152" y="1700808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6680772" y="1700808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6042930" y="1700808"/>
            <a:ext cx="658540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5940152" y="2204864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680772" y="2204864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6042930" y="2204864"/>
            <a:ext cx="658540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Нашивка 33"/>
          <p:cNvSpPr/>
          <p:nvPr/>
        </p:nvSpPr>
        <p:spPr>
          <a:xfrm>
            <a:off x="5940152" y="6309320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Нашивка 34"/>
          <p:cNvSpPr/>
          <p:nvPr/>
        </p:nvSpPr>
        <p:spPr>
          <a:xfrm>
            <a:off x="6680772" y="6309320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6042930" y="6309320"/>
            <a:ext cx="658540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Нашивка 41"/>
          <p:cNvSpPr/>
          <p:nvPr/>
        </p:nvSpPr>
        <p:spPr>
          <a:xfrm>
            <a:off x="5940152" y="3573016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Нашивка 42"/>
          <p:cNvSpPr/>
          <p:nvPr/>
        </p:nvSpPr>
        <p:spPr>
          <a:xfrm>
            <a:off x="6680772" y="3573016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Нашивка 43"/>
          <p:cNvSpPr/>
          <p:nvPr/>
        </p:nvSpPr>
        <p:spPr>
          <a:xfrm>
            <a:off x="6042930" y="3573016"/>
            <a:ext cx="658540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Нашивка 48"/>
          <p:cNvSpPr/>
          <p:nvPr/>
        </p:nvSpPr>
        <p:spPr>
          <a:xfrm>
            <a:off x="5940152" y="4155232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Нашивка 49"/>
          <p:cNvSpPr/>
          <p:nvPr/>
        </p:nvSpPr>
        <p:spPr>
          <a:xfrm>
            <a:off x="6680772" y="4155232"/>
            <a:ext cx="123476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>
            <a:off x="6042930" y="4155232"/>
            <a:ext cx="658540" cy="144016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Нашивка 54"/>
          <p:cNvSpPr/>
          <p:nvPr/>
        </p:nvSpPr>
        <p:spPr>
          <a:xfrm>
            <a:off x="5940152" y="4745712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>
            <a:off x="6680772" y="4745712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Нашивка 56"/>
          <p:cNvSpPr/>
          <p:nvPr/>
        </p:nvSpPr>
        <p:spPr>
          <a:xfrm>
            <a:off x="6042930" y="4745712"/>
            <a:ext cx="658540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Нашивка 67"/>
          <p:cNvSpPr/>
          <p:nvPr/>
        </p:nvSpPr>
        <p:spPr>
          <a:xfrm>
            <a:off x="5940152" y="5255705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Нашивка 68"/>
          <p:cNvSpPr/>
          <p:nvPr/>
        </p:nvSpPr>
        <p:spPr>
          <a:xfrm>
            <a:off x="6680772" y="5255705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Нашивка 69"/>
          <p:cNvSpPr/>
          <p:nvPr/>
        </p:nvSpPr>
        <p:spPr>
          <a:xfrm>
            <a:off x="6042930" y="5255705"/>
            <a:ext cx="658540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Нашивка 74"/>
          <p:cNvSpPr/>
          <p:nvPr/>
        </p:nvSpPr>
        <p:spPr>
          <a:xfrm>
            <a:off x="5940152" y="5801575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6" name="Нашивка 75"/>
          <p:cNvSpPr/>
          <p:nvPr/>
        </p:nvSpPr>
        <p:spPr>
          <a:xfrm>
            <a:off x="6680772" y="5801575"/>
            <a:ext cx="123476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6042930" y="5801575"/>
            <a:ext cx="658540" cy="144016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8100392" y="5727105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87,8</a:t>
            </a:r>
          </a:p>
        </p:txBody>
      </p:sp>
      <p:grpSp>
        <p:nvGrpSpPr>
          <p:cNvPr id="80" name="Группа 79"/>
          <p:cNvGrpSpPr/>
          <p:nvPr/>
        </p:nvGrpSpPr>
        <p:grpSpPr>
          <a:xfrm>
            <a:off x="7452320" y="1700808"/>
            <a:ext cx="864096" cy="4752528"/>
            <a:chOff x="5940152" y="1700808"/>
            <a:chExt cx="1511752" cy="4752528"/>
          </a:xfrm>
        </p:grpSpPr>
        <p:sp>
          <p:nvSpPr>
            <p:cNvPr id="81" name="Нашивка 80"/>
            <p:cNvSpPr/>
            <p:nvPr/>
          </p:nvSpPr>
          <p:spPr>
            <a:xfrm>
              <a:off x="5940152" y="1700808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2" name="Нашивка 81"/>
            <p:cNvSpPr/>
            <p:nvPr/>
          </p:nvSpPr>
          <p:spPr>
            <a:xfrm>
              <a:off x="7235880" y="1700808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3" name="Нашивка 82"/>
            <p:cNvSpPr/>
            <p:nvPr/>
          </p:nvSpPr>
          <p:spPr>
            <a:xfrm>
              <a:off x="6119964" y="1700808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4" name="Нашивка 83"/>
            <p:cNvSpPr/>
            <p:nvPr/>
          </p:nvSpPr>
          <p:spPr>
            <a:xfrm>
              <a:off x="5940152" y="2204864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5" name="Нашивка 84"/>
            <p:cNvSpPr/>
            <p:nvPr/>
          </p:nvSpPr>
          <p:spPr>
            <a:xfrm>
              <a:off x="7235880" y="2204864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6" name="Нашивка 85"/>
            <p:cNvSpPr/>
            <p:nvPr/>
          </p:nvSpPr>
          <p:spPr>
            <a:xfrm>
              <a:off x="6119964" y="2204864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7" name="Нашивка 86"/>
            <p:cNvSpPr/>
            <p:nvPr/>
          </p:nvSpPr>
          <p:spPr>
            <a:xfrm>
              <a:off x="5940152" y="6309320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8" name="Нашивка 87"/>
            <p:cNvSpPr/>
            <p:nvPr/>
          </p:nvSpPr>
          <p:spPr>
            <a:xfrm>
              <a:off x="7235880" y="6309320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9" name="Нашивка 88"/>
            <p:cNvSpPr/>
            <p:nvPr/>
          </p:nvSpPr>
          <p:spPr>
            <a:xfrm>
              <a:off x="6119964" y="6309320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0" name="Нашивка 89"/>
            <p:cNvSpPr/>
            <p:nvPr/>
          </p:nvSpPr>
          <p:spPr>
            <a:xfrm>
              <a:off x="5940152" y="3573016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1" name="Нашивка 90"/>
            <p:cNvSpPr/>
            <p:nvPr/>
          </p:nvSpPr>
          <p:spPr>
            <a:xfrm>
              <a:off x="7235880" y="3573016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2" name="Нашивка 91"/>
            <p:cNvSpPr/>
            <p:nvPr/>
          </p:nvSpPr>
          <p:spPr>
            <a:xfrm>
              <a:off x="6119964" y="3573016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3" name="Нашивка 92"/>
            <p:cNvSpPr/>
            <p:nvPr/>
          </p:nvSpPr>
          <p:spPr>
            <a:xfrm>
              <a:off x="5940152" y="4155232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4" name="Нашивка 93"/>
            <p:cNvSpPr/>
            <p:nvPr/>
          </p:nvSpPr>
          <p:spPr>
            <a:xfrm>
              <a:off x="7235880" y="4155232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5" name="Нашивка 94"/>
            <p:cNvSpPr/>
            <p:nvPr/>
          </p:nvSpPr>
          <p:spPr>
            <a:xfrm>
              <a:off x="6119964" y="4155232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6" name="Нашивка 95"/>
            <p:cNvSpPr/>
            <p:nvPr/>
          </p:nvSpPr>
          <p:spPr>
            <a:xfrm>
              <a:off x="5940152" y="4745712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7" name="Нашивка 96"/>
            <p:cNvSpPr/>
            <p:nvPr/>
          </p:nvSpPr>
          <p:spPr>
            <a:xfrm>
              <a:off x="7235880" y="4745712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8" name="Нашивка 97"/>
            <p:cNvSpPr/>
            <p:nvPr/>
          </p:nvSpPr>
          <p:spPr>
            <a:xfrm>
              <a:off x="6119964" y="4745712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9" name="Нашивка 98"/>
            <p:cNvSpPr/>
            <p:nvPr/>
          </p:nvSpPr>
          <p:spPr>
            <a:xfrm>
              <a:off x="5940152" y="5255705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0" name="Нашивка 99"/>
            <p:cNvSpPr/>
            <p:nvPr/>
          </p:nvSpPr>
          <p:spPr>
            <a:xfrm>
              <a:off x="7235880" y="5255705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1" name="Нашивка 100"/>
            <p:cNvSpPr/>
            <p:nvPr/>
          </p:nvSpPr>
          <p:spPr>
            <a:xfrm>
              <a:off x="6119964" y="5255705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2" name="Нашивка 101"/>
            <p:cNvSpPr/>
            <p:nvPr/>
          </p:nvSpPr>
          <p:spPr>
            <a:xfrm>
              <a:off x="5940152" y="5801575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3" name="Нашивка 102"/>
            <p:cNvSpPr/>
            <p:nvPr/>
          </p:nvSpPr>
          <p:spPr>
            <a:xfrm>
              <a:off x="7235880" y="5801575"/>
              <a:ext cx="216024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4" name="Нашивка 103"/>
            <p:cNvSpPr/>
            <p:nvPr/>
          </p:nvSpPr>
          <p:spPr>
            <a:xfrm>
              <a:off x="6119964" y="5801575"/>
              <a:ext cx="1152128" cy="144016"/>
            </a:xfrm>
            <a:prstGeom prst="chevron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05" name="Прямоугольник 104"/>
          <p:cNvSpPr/>
          <p:nvPr/>
        </p:nvSpPr>
        <p:spPr>
          <a:xfrm>
            <a:off x="6588224" y="1021261"/>
            <a:ext cx="1008112" cy="5355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2018 г.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1000" b="1" dirty="0" smtClean="0">
                <a:solidFill>
                  <a:srgbClr val="002060"/>
                </a:solidFill>
              </a:rPr>
              <a:t>Оперативные данные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614967" y="1628800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FF0000"/>
                </a:solidFill>
              </a:rPr>
              <a:t>548,8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588224" y="2132856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FF0000"/>
                </a:solidFill>
              </a:rPr>
              <a:t>1266,4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6588224" y="3494857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err="1" smtClean="0">
                <a:solidFill>
                  <a:srgbClr val="002060"/>
                </a:solidFill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</a:rPr>
              <a:t>/</a:t>
            </a:r>
            <a:r>
              <a:rPr lang="ru-RU" sz="1600" b="1" dirty="0" err="1" smtClean="0">
                <a:solidFill>
                  <a:srgbClr val="002060"/>
                </a:solidFill>
              </a:rPr>
              <a:t>д</a:t>
            </a:r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588224" y="4070921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err="1" smtClean="0">
                <a:solidFill>
                  <a:srgbClr val="002060"/>
                </a:solidFill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</a:rPr>
              <a:t>/</a:t>
            </a:r>
            <a:r>
              <a:rPr lang="ru-RU" sz="1600" b="1" dirty="0" err="1" smtClean="0">
                <a:solidFill>
                  <a:srgbClr val="002060"/>
                </a:solidFill>
              </a:rPr>
              <a:t>д</a:t>
            </a:r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606330" y="4680295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FF0000"/>
                </a:solidFill>
              </a:rPr>
              <a:t>37,4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6597277" y="5193404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FF0000"/>
                </a:solidFill>
              </a:rPr>
              <a:t>20,8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6615383" y="5733256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FF0000"/>
                </a:solidFill>
              </a:rPr>
              <a:t>86,2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6588224" y="6237312"/>
            <a:ext cx="1008112" cy="29418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221,3</a:t>
            </a:r>
          </a:p>
        </p:txBody>
      </p:sp>
    </p:spTree>
    <p:extLst>
      <p:ext uri="{BB962C8B-B14F-4D97-AF65-F5344CB8AC3E}">
        <p14:creationId xmlns:p14="http://schemas.microsoft.com/office/powerpoint/2010/main" val="171854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Прямоугольник 116"/>
          <p:cNvSpPr/>
          <p:nvPr/>
        </p:nvSpPr>
        <p:spPr>
          <a:xfrm>
            <a:off x="647315" y="138118"/>
            <a:ext cx="8029141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lIns="95782" tIns="47891" rIns="95782" bIns="47891" anchor="ctr"/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МЕДИЦИНСКИЕ  КАДРЫ  РОССИИ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51520" y="692696"/>
            <a:ext cx="871296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СТРУКТУРА ФЕДЕРАЛЬНОГО И РЕГИОНАЛЬНОГО ПРОЕКТОВ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1196752"/>
            <a:ext cx="8712968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ЦЕЛЬ: Ликвидация кадрового дефицита в медицинских организациях, оказывающих первичную медико-санитарную помощь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51520" y="220486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Целевой показатель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907704" y="220486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Целевой показатель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220486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Доп. показатель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868144" y="220486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Доп. показатель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956376" y="220486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Доп. показатель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19493" y="220486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113257" y="220486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79512" y="1844824"/>
            <a:ext cx="885698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835696" y="1772816"/>
            <a:ext cx="590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Достижение цели проекта через достижение показателей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43608" y="364502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Результат проекта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139952" y="364502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Результат проекта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61129" y="371703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79512" y="3284984"/>
            <a:ext cx="8856984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547664" y="3212976"/>
            <a:ext cx="6649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Достижение показателей проекта через достижение результатов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164288" y="3645024"/>
            <a:ext cx="100811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Результат проекта 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763688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231268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16502" y="4840282"/>
            <a:ext cx="62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860032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3275856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83968" y="4840282"/>
            <a:ext cx="62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7913246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6372200" y="4797152"/>
            <a:ext cx="108012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Мероприятия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80312" y="4840282"/>
            <a:ext cx="62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. . . . </a:t>
            </a:r>
            <a:endParaRPr lang="ru-RU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1043608" y="2899066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627784" y="2899066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067944" y="2887440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5364088" y="2899066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6660232" y="2899066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8100392" y="2899066"/>
            <a:ext cx="0" cy="360040"/>
          </a:xfrm>
          <a:prstGeom prst="straightConnector1">
            <a:avLst/>
          </a:prstGeom>
          <a:ln w="190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475656" y="5301208"/>
            <a:ext cx="6393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Мероприятия направлены на достижение результатов проекта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81" name="Прямая со стрелкой 80"/>
          <p:cNvCxnSpPr/>
          <p:nvPr/>
        </p:nvCxnSpPr>
        <p:spPr>
          <a:xfrm flipV="1">
            <a:off x="971600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V="1">
            <a:off x="3995936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7092280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 flipV="1">
            <a:off x="1691680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 flipV="1">
            <a:off x="4788024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flipH="1" flipV="1">
            <a:off x="7812360" y="4221088"/>
            <a:ext cx="432048" cy="50405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179512" y="6237312"/>
            <a:ext cx="885698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179512" y="4509120"/>
            <a:ext cx="8856984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1764862" y="6309320"/>
            <a:ext cx="5471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Финансовое обеспечение выполнения мероприятий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" name="Стрелка вверх 101"/>
          <p:cNvSpPr/>
          <p:nvPr/>
        </p:nvSpPr>
        <p:spPr>
          <a:xfrm>
            <a:off x="3707904" y="5733256"/>
            <a:ext cx="1728192" cy="432048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Прямоугольник 116"/>
          <p:cNvSpPr/>
          <p:nvPr/>
        </p:nvSpPr>
        <p:spPr>
          <a:xfrm>
            <a:off x="647315" y="138118"/>
            <a:ext cx="8029141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lIns="95782" tIns="47891" rIns="95782" bIns="47891" anchor="ctr"/>
          <a:lstStyle/>
          <a:p>
            <a:pPr algn="ctr" eaLnBrk="0" hangingPunct="0">
              <a:lnSpc>
                <a:spcPct val="8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МЕДИЦИНСКИЕ  КАДРЫ  РОССИИ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51520" y="692696"/>
            <a:ext cx="871296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ПЛАН МЕРОПРИЯТИЙ</a:t>
            </a:r>
          </a:p>
        </p:txBody>
      </p:sp>
      <p:graphicFrame>
        <p:nvGraphicFramePr>
          <p:cNvPr id="39" name="Схема 38"/>
          <p:cNvGraphicFramePr/>
          <p:nvPr>
            <p:extLst/>
          </p:nvPr>
        </p:nvGraphicFramePr>
        <p:xfrm>
          <a:off x="323528" y="1412776"/>
          <a:ext cx="856895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170548" y="1052736"/>
            <a:ext cx="4921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Ключевые мероприятия федерального проекта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4" name="Рисунок 4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787"/>
            <a:ext cx="15938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2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6712"/>
            <a:ext cx="4392489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врачей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88024" y="836712"/>
            <a:ext cx="468052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среднего медицинского персонала </a:t>
            </a:r>
          </a:p>
        </p:txBody>
      </p:sp>
      <p:sp>
        <p:nvSpPr>
          <p:cNvPr id="71" name="TextBox 70"/>
          <p:cNvSpPr txBox="1"/>
          <p:nvPr/>
        </p:nvSpPr>
        <p:spPr>
          <a:xfrm flipH="1">
            <a:off x="13428983" y="3212976"/>
            <a:ext cx="36004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 smtClean="0">
                <a:latin typeface="Century Gothic" pitchFamily="34" charset="0"/>
                <a:cs typeface="Times New Roman" pitchFamily="18" charset="0"/>
              </a:rPr>
              <a:t>2012-2013 год (форма № 17);</a:t>
            </a:r>
          </a:p>
          <a:p>
            <a:r>
              <a:rPr lang="ru-RU" sz="700" dirty="0" smtClean="0">
                <a:latin typeface="Century Gothic" pitchFamily="34" charset="0"/>
                <a:cs typeface="Times New Roman" pitchFamily="18" charset="0"/>
              </a:rPr>
              <a:t>2014-2016 год (форма № 30)</a:t>
            </a:r>
          </a:p>
          <a:p>
            <a:r>
              <a:rPr lang="ru-RU" sz="7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2017 год (ФРМР, </a:t>
            </a:r>
          </a:p>
          <a:p>
            <a:r>
              <a:rPr lang="ru-RU" sz="700" b="1" dirty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7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               наполняемость 89,9%)</a:t>
            </a:r>
            <a:endParaRPr lang="ru-RU" sz="700" b="1" dirty="0">
              <a:solidFill>
                <a:srgbClr val="FF0000"/>
              </a:solidFill>
              <a:latin typeface="Century Gothic" pitchFamily="34" charset="0"/>
              <a:cs typeface="Times New Roman" pitchFamily="18" charset="0"/>
            </a:endParaRPr>
          </a:p>
        </p:txBody>
      </p:sp>
      <p:pic>
        <p:nvPicPr>
          <p:cNvPr id="49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611560" y="116632"/>
            <a:ext cx="8424936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28600" algn="ctr">
              <a:lnSpc>
                <a:spcPct val="90000"/>
              </a:lnSpc>
              <a:tabLst>
                <a:tab pos="625475" algn="l"/>
              </a:tabLs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Кадровое обеспечение системы здравоохранения Нижегородской области</a:t>
            </a:r>
            <a:endParaRPr lang="ru-RU" sz="1400" b="1" cap="all" dirty="0">
              <a:solidFill>
                <a:schemeClr val="tx2">
                  <a:lumMod val="50000"/>
                </a:schemeClr>
              </a:solidFill>
              <a:latin typeface="Century Gothic" pitchFamily="34" charset="0"/>
              <a:cs typeface="Times New Roman" pitchFamily="18" charset="0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/>
          </p:nvPr>
        </p:nvGraphicFramePr>
        <p:xfrm>
          <a:off x="179512" y="3068960"/>
          <a:ext cx="7128792" cy="8213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99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2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2680">
                <a:tc>
                  <a:txBody>
                    <a:bodyPr/>
                    <a:lstStyle/>
                    <a:p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3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4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5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6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7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Century Gothic" pitchFamily="34" charset="0"/>
                        </a:rPr>
                        <a:t>201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53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entury Gothic" pitchFamily="34" charset="0"/>
                        </a:rPr>
                        <a:t>врачи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aseline="0" dirty="0" smtClean="0">
                          <a:latin typeface="Century Gothic" pitchFamily="34" charset="0"/>
                        </a:rPr>
                        <a:t>118</a:t>
                      </a:r>
                      <a:r>
                        <a:rPr lang="en-US" sz="800" baseline="0" dirty="0" smtClean="0">
                          <a:latin typeface="Century Gothic" pitchFamily="34" charset="0"/>
                        </a:rPr>
                        <a:t>23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0697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107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14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10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682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1127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1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05</a:t>
                      </a:r>
                      <a:r>
                        <a:rPr lang="ru-RU" sz="800" dirty="0" smtClean="0">
                          <a:latin typeface="Century Gothic" pitchFamily="34" charset="0"/>
                        </a:rPr>
                        <a:t>7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3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3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Century Gothic" pitchFamily="34" charset="0"/>
                        </a:rPr>
                        <a:t>средний медицинский персонал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8751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9221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8128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7743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9003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smtClean="0">
                          <a:latin typeface="Century Gothic" pitchFamily="34" charset="0"/>
                        </a:rPr>
                        <a:t>2</a:t>
                      </a:r>
                      <a:r>
                        <a:rPr lang="en-US" sz="800" dirty="0" smtClean="0">
                          <a:latin typeface="Century Gothic" pitchFamily="34" charset="0"/>
                        </a:rPr>
                        <a:t>6461</a:t>
                      </a:r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674571" y="2822739"/>
            <a:ext cx="35141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Динамика численности медицинского персонала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7824" y="692696"/>
            <a:ext cx="27190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Динамика обеспеченности</a:t>
            </a:r>
          </a:p>
          <a:p>
            <a:pPr algn="ctr"/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(на 10 тыс.человек)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107503" y="3933056"/>
          <a:ext cx="4608513" cy="24914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7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dirty="0" err="1" smtClean="0">
                          <a:latin typeface="Century Gothic" pitchFamily="34" charset="0"/>
                        </a:rPr>
                        <a:t>Укомплекто</a:t>
                      </a:r>
                      <a:endParaRPr lang="ru-RU" sz="700" b="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ru-RU" sz="700" b="0" dirty="0" err="1" smtClean="0">
                          <a:latin typeface="Century Gothic" pitchFamily="34" charset="0"/>
                        </a:rPr>
                        <a:t>ванность</a:t>
                      </a:r>
                      <a:endParaRPr lang="ru-RU" sz="700" b="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ru-RU" sz="700" b="0" dirty="0" smtClean="0">
                          <a:latin typeface="Century Gothic" pitchFamily="34" charset="0"/>
                        </a:rPr>
                        <a:t>%,</a:t>
                      </a:r>
                      <a:r>
                        <a:rPr lang="ru-RU" sz="700" b="0" baseline="0" dirty="0" smtClean="0">
                          <a:latin typeface="Century Gothic" pitchFamily="34" charset="0"/>
                        </a:rPr>
                        <a:t> НО</a:t>
                      </a:r>
                      <a:endParaRPr lang="ru-RU" sz="700" b="0" dirty="0" smtClean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dirty="0" err="1" smtClean="0">
                          <a:latin typeface="Century Gothic" pitchFamily="34" charset="0"/>
                        </a:rPr>
                        <a:t>Укомплекто</a:t>
                      </a:r>
                      <a:endParaRPr lang="ru-RU" sz="700" b="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ru-RU" sz="700" b="0" dirty="0" err="1" smtClean="0">
                          <a:latin typeface="Century Gothic" pitchFamily="34" charset="0"/>
                        </a:rPr>
                        <a:t>ванность</a:t>
                      </a:r>
                      <a:endParaRPr lang="ru-RU" sz="700" b="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ru-RU" sz="700" b="0" dirty="0" smtClean="0">
                          <a:latin typeface="Century Gothic" pitchFamily="34" charset="0"/>
                        </a:rPr>
                        <a:t>%,</a:t>
                      </a:r>
                      <a:r>
                        <a:rPr lang="ru-RU" sz="700" b="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700" b="0" dirty="0" smtClean="0">
                          <a:latin typeface="Century Gothic" pitchFamily="34" charset="0"/>
                        </a:rPr>
                        <a:t>РФ</a:t>
                      </a:r>
                    </a:p>
                    <a:p>
                      <a:pPr algn="ctr"/>
                      <a:endParaRPr lang="ru-RU" sz="700" b="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0" dirty="0" smtClean="0">
                          <a:latin typeface="Century Gothic" pitchFamily="34" charset="0"/>
                        </a:rPr>
                        <a:t>Коэффициент</a:t>
                      </a:r>
                      <a:r>
                        <a:rPr lang="ru-RU" sz="700" b="0" baseline="0" dirty="0" smtClean="0">
                          <a:latin typeface="Century Gothic" pitchFamily="34" charset="0"/>
                        </a:rPr>
                        <a:t> совместительства</a:t>
                      </a:r>
                    </a:p>
                    <a:p>
                      <a:pPr algn="ctr"/>
                      <a:r>
                        <a:rPr lang="ru-RU" sz="700" b="0" baseline="0" dirty="0" smtClean="0">
                          <a:latin typeface="Century Gothic" pitchFamily="34" charset="0"/>
                        </a:rPr>
                        <a:t>НО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92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latin typeface="Century Gothic" pitchFamily="34" charset="0"/>
                        </a:rPr>
                        <a:t>Штатные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Врачи 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2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1,5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dirty="0" smtClean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Средний </a:t>
                      </a:r>
                      <a:r>
                        <a:rPr lang="ru-RU" sz="700" dirty="0" err="1" smtClean="0">
                          <a:latin typeface="Century Gothic" pitchFamily="34" charset="0"/>
                        </a:rPr>
                        <a:t>мп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9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0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,8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9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.4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1,2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Амбулаторно-поликлинические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 smtClean="0">
                        <a:latin typeface="Century Gothic" pitchFamily="34" charset="0"/>
                      </a:endParaRPr>
                    </a:p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Врачи 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3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8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4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0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1,3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700" smtClean="0">
                        <a:latin typeface="Century Gothic" pitchFamily="34" charset="0"/>
                      </a:endParaRPr>
                    </a:p>
                    <a:p>
                      <a:pPr algn="l"/>
                      <a:r>
                        <a:rPr lang="ru-RU" sz="700" smtClean="0">
                          <a:latin typeface="Century Gothic" pitchFamily="34" charset="0"/>
                        </a:rPr>
                        <a:t>Средний </a:t>
                      </a:r>
                      <a:r>
                        <a:rPr lang="ru-RU" sz="700" dirty="0" err="1" smtClean="0">
                          <a:latin typeface="Century Gothic" pitchFamily="34" charset="0"/>
                        </a:rPr>
                        <a:t>мп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latin typeface="Century Gothic" pitchFamily="34" charset="0"/>
                        </a:rPr>
                        <a:t>87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2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latin typeface="Century Gothic" pitchFamily="34" charset="0"/>
                        </a:rPr>
                        <a:t>87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6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1,2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6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Стационарные 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 dirty="0" smtClean="0">
                        <a:latin typeface="Century Gothic" pitchFamily="34" charset="0"/>
                      </a:endParaRPr>
                    </a:p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Врачи 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9,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8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6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1,6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4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ru-RU" sz="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700" dirty="0" smtClean="0">
                        <a:latin typeface="Century Gothic" pitchFamily="34" charset="0"/>
                      </a:endParaRPr>
                    </a:p>
                    <a:p>
                      <a:pPr algn="l"/>
                      <a:r>
                        <a:rPr lang="ru-RU" sz="700" dirty="0" smtClean="0">
                          <a:latin typeface="Century Gothic" pitchFamily="34" charset="0"/>
                        </a:rPr>
                        <a:t>Средний </a:t>
                      </a:r>
                      <a:r>
                        <a:rPr lang="ru-RU" sz="700" dirty="0" err="1" smtClean="0">
                          <a:latin typeface="Century Gothic" pitchFamily="34" charset="0"/>
                        </a:rPr>
                        <a:t>мп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9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3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5</a:t>
                      </a:r>
                      <a:endParaRPr lang="ru-RU" sz="700" dirty="0" smtClean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9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1</a:t>
                      </a:r>
                      <a:r>
                        <a:rPr lang="ru-RU" sz="7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7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Century Gothic" pitchFamily="34" charset="0"/>
                        </a:rPr>
                        <a:t>1,3</a:t>
                      </a:r>
                      <a:r>
                        <a:rPr lang="en-US" sz="700" dirty="0" smtClean="0">
                          <a:latin typeface="Century Gothic" pitchFamily="34" charset="0"/>
                        </a:rPr>
                        <a:t>6</a:t>
                      </a:r>
                      <a:endParaRPr lang="ru-RU" sz="700" dirty="0">
                        <a:latin typeface="Century Gothic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20072" y="4221088"/>
            <a:ext cx="374441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ru-RU" sz="900" b="1" u="sng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20000"/>
              </a:lnSpc>
            </a:pPr>
            <a:endParaRPr lang="ru-RU" sz="900" dirty="0" smtClean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120000"/>
              </a:lnSpc>
            </a:pPr>
            <a:endParaRPr lang="ru-RU" sz="9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/>
          </p:nvPr>
        </p:nvGraphicFramePr>
        <p:xfrm>
          <a:off x="4629809" y="908139"/>
          <a:ext cx="453650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>
            <p:extLst/>
          </p:nvPr>
        </p:nvGraphicFramePr>
        <p:xfrm>
          <a:off x="107504" y="872561"/>
          <a:ext cx="453650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Прямоугольник 18"/>
          <p:cNvSpPr/>
          <p:nvPr/>
        </p:nvSpPr>
        <p:spPr>
          <a:xfrm rot="10800000" flipV="1">
            <a:off x="5148064" y="4107849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Соотношение врачей и средних медицинских работников 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932040" y="4653136"/>
          <a:ext cx="4104457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137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2014</a:t>
                      </a:r>
                      <a:r>
                        <a:rPr lang="ru-RU" sz="1200" dirty="0" smtClean="0"/>
                        <a:t> г.</a:t>
                      </a:r>
                      <a:endParaRPr lang="ru-RU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2017 </a:t>
                      </a:r>
                      <a:r>
                        <a:rPr lang="ru-RU" sz="1200" dirty="0" smtClean="0"/>
                        <a:t>г.</a:t>
                      </a:r>
                      <a:endParaRPr lang="ru-RU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средних медицинских работников на 1 врача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</a:t>
                      </a:r>
                      <a:r>
                        <a:rPr lang="en-US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0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Кадровое обеспечение системы здравоохранения Нижегородской области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764703"/>
          <a:ext cx="8075239" cy="460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3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379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Динамика численности медицинских работников, оказывающих медицинскую помощь в амбулаторных условиях </a:t>
                      </a:r>
                    </a:p>
                    <a:p>
                      <a:endParaRPr lang="ru-RU" sz="1400" dirty="0"/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2014</a:t>
                      </a:r>
                      <a:r>
                        <a:rPr lang="ru-RU" sz="1400" dirty="0" smtClean="0"/>
                        <a:t> г.</a:t>
                      </a:r>
                      <a:endParaRPr lang="ru-RU" sz="1400" dirty="0"/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Динамика 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врачей, оказывающих медицинскую помощь в амбулаторных условиях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средних медицинских работников, оказывающих медицинскую помощь в амбулаторных условиях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12394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11109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,4%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Медицинские работники, работающие в подразделениях,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en-US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оказывающих медицинскую помощь в сельской местности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2011 г.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г.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21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врачей, человек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21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средних медработников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2852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+11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9EB19-7624-4AE4-B33C-9E7A6F32310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Кадровое обеспечение системы здравоохранения Нижегородской области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Дефицит врачей и средних медицинских работников</a:t>
            </a: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Дефицит 1016 врачей, работающих в поликлиниках :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696 врачей в стационарах, 183 врачей скорой медицинской помощи.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дефицитные специальности врачей: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«педиатрия» (-431, в т.ч. -297 участковых педиатров), «хирургия» (- 106 человек),«психиатрия» (- 165 человек), «психиатрия-наркология» (-166  человек), «онкология» (- 123 человека) , «оториноларингология»  (- 74 человека), «терапия» (-226, в т.ч. -186 участковых терапевтов), «акушерство-гинекология» (-214 человек). </a:t>
            </a: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Дефицит средних медработников составляет 3415 человек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численности врачей дефицитных специальностей</a:t>
            </a:r>
          </a:p>
          <a:p>
            <a:pPr>
              <a:lnSpc>
                <a:spcPct val="120000"/>
              </a:lnSpc>
              <a:buNone/>
            </a:pPr>
            <a:endParaRPr lang="ru-RU" sz="1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852935"/>
          <a:ext cx="8208915" cy="368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01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Название дефицитной специальности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201</a:t>
                      </a:r>
                      <a:r>
                        <a:rPr lang="en-US" sz="1100">
                          <a:latin typeface="Times New Roman"/>
                          <a:ea typeface="Calibri"/>
                        </a:rPr>
                        <a:t>4</a:t>
                      </a:r>
                      <a:r>
                        <a:rPr lang="ru-RU" sz="1100">
                          <a:latin typeface="Times New Roman"/>
                          <a:ea typeface="Calibri"/>
                        </a:rPr>
                        <a:t> г.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2017 г.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</a:rPr>
                        <a:t>2018</a:t>
                      </a:r>
                      <a:r>
                        <a:rPr lang="ru-RU" sz="1100">
                          <a:latin typeface="Times New Roman"/>
                          <a:ea typeface="Calibri"/>
                        </a:rPr>
                        <a:t> гл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динамика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«Педиатрия»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996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979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984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-12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-1,2%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«Терапия»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1427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1356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1318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-109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-7,6%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«Хирургия»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461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429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410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-51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-11,1%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«Психиатрия»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192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180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167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-25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-13,0%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4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«Психиатрия-наркология»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163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168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161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-2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6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«Фтизиатрия»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149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146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145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-4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4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«Акушерство и гинекология»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613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617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603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-10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-1,6%</a:t>
                      </a: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«Анестезиология-реаниматология»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627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688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671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+44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+7,0%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6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«Оториноларингология»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197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201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198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+1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0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«Онкология»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106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125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133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+27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+25,5%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1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«Общая врачебная практика (семейная медицина»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130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136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</a:rPr>
                        <a:t>118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-12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</a:rPr>
                        <a:t>-9,2%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C8E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50"/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32656"/>
          </a:xfrm>
        </p:spPr>
        <p:txBody>
          <a:bodyPr/>
          <a:lstStyle/>
          <a:p>
            <a:pPr>
              <a:defRPr/>
            </a:pPr>
            <a:fld id="{28A22B0F-A538-4F7F-B522-76E6578FD6E4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6" name="Диаграмма 25"/>
          <p:cNvGraphicFramePr/>
          <p:nvPr/>
        </p:nvGraphicFramePr>
        <p:xfrm>
          <a:off x="899592" y="980728"/>
          <a:ext cx="727280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115616" y="692696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аккредитации специалистов в Нижегородской области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13"/>
          <p:cNvSpPr txBox="1">
            <a:spLocks noChangeArrowheads="1"/>
          </p:cNvSpPr>
          <p:nvPr/>
        </p:nvSpPr>
        <p:spPr bwMode="auto">
          <a:xfrm>
            <a:off x="0" y="620688"/>
            <a:ext cx="9144000" cy="72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ts val="0"/>
              </a:spcBef>
              <a:buNone/>
              <a:defRPr sz="1600" b="1" cap="all">
                <a:solidFill>
                  <a:schemeClr val="bg1"/>
                </a:solidFill>
                <a:latin typeface="+mj-lt"/>
                <a:cs typeface="Times New Roman" pitchFamily="18" charset="0"/>
              </a:defRPr>
            </a:lvl1pPr>
          </a:lstStyle>
          <a:p>
            <a:endParaRPr lang="ru-RU" sz="1300" b="0" dirty="0">
              <a:latin typeface="Century Gothic" pitchFamily="34" charset="0"/>
            </a:endParaRPr>
          </a:p>
        </p:txBody>
      </p:sp>
      <p:pic>
        <p:nvPicPr>
          <p:cNvPr id="24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11560" cy="60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611560" y="188640"/>
            <a:ext cx="842493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ko-KR" sz="13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РЕЗУЛЬТАТЫ АККРЕДИТАЦИИ СПЕЦИАЛИСТОВ В НИЖЕГОРОДСКОЙ ОБЛАСТИ В 2019 ГОДУ</a:t>
            </a:r>
            <a:endParaRPr lang="ru-RU" sz="1300" b="1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43608" y="364502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Сведения о трудоустройстве специалистов, прошедших аккредитацию в 2019 году,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состоянию на 15.05.2019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899592" y="4365104"/>
          <a:ext cx="7128792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04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9527</TotalTime>
  <Words>2019</Words>
  <Application>Microsoft Office PowerPoint</Application>
  <PresentationFormat>Экран (4:3)</PresentationFormat>
  <Paragraphs>538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맑은 고딕</vt:lpstr>
      <vt:lpstr>Arial</vt:lpstr>
      <vt:lpstr>Calibri</vt:lpstr>
      <vt:lpstr>Century Gothic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Кадровое обеспечение системы здравоохранения Нижегородской области </vt:lpstr>
      <vt:lpstr>Кадровое обеспечение системы здравоохранения Нижегородской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ZHuravlevRA</dc:creator>
  <cp:lastModifiedBy>1</cp:lastModifiedBy>
  <cp:revision>316</cp:revision>
  <cp:lastPrinted>2018-02-22T13:15:52Z</cp:lastPrinted>
  <dcterms:created xsi:type="dcterms:W3CDTF">2016-08-31T07:48:20Z</dcterms:created>
  <dcterms:modified xsi:type="dcterms:W3CDTF">2019-05-16T21:53:29Z</dcterms:modified>
</cp:coreProperties>
</file>